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58" r:id="rId6"/>
    <p:sldId id="268" r:id="rId7"/>
    <p:sldId id="269" r:id="rId8"/>
    <p:sldId id="259" r:id="rId9"/>
    <p:sldId id="270" r:id="rId10"/>
    <p:sldId id="261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86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69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3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9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86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39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49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93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5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17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F12FF-A78F-4679-8DE2-4C7C0501ACA4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82C1-35FB-4205-AA4D-83FE7804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wmf"/><Relationship Id="rId3" Type="http://schemas.openxmlformats.org/officeDocument/2006/relationships/image" Target="../media/image17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9.png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8.pn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443" y="882343"/>
            <a:ext cx="8064896" cy="95785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</a:rPr>
              <a:t>редставление </a:t>
            </a:r>
            <a:r>
              <a:rPr lang="ru-RU" sz="3600" b="1" dirty="0">
                <a:solidFill>
                  <a:srgbClr val="FF0000"/>
                </a:solidFill>
              </a:rPr>
              <a:t>данных </a:t>
            </a:r>
            <a:r>
              <a:rPr lang="ru-RU" sz="3600" b="1" dirty="0" smtClean="0">
                <a:solidFill>
                  <a:srgbClr val="FF0000"/>
                </a:solidFill>
              </a:rPr>
              <a:t>по незеркальному рассеянию нейтронов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534" y="3933056"/>
            <a:ext cx="7912496" cy="1584176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7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Незеркальное рассеяние </a:t>
            </a:r>
          </a:p>
          <a:p>
            <a:pPr marL="342900" indent="-342900" algn="just">
              <a:lnSpc>
                <a:spcPct val="17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Пространственное расщепление пучка  </a:t>
            </a:r>
            <a:endParaRPr lang="en-GB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840199"/>
            <a:ext cx="8643016" cy="66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5534" y="2170337"/>
            <a:ext cx="8132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С.В</a:t>
            </a:r>
            <a:r>
              <a:rPr lang="ru-RU" sz="2400" b="1" dirty="0">
                <a:solidFill>
                  <a:srgbClr val="0000FF"/>
                </a:solidFill>
              </a:rPr>
              <a:t>. Кожевников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>
              <a:spcAft>
                <a:spcPts val="0"/>
              </a:spcAft>
            </a:pPr>
            <a:endParaRPr lang="en-US" sz="2400" b="1" dirty="0">
              <a:solidFill>
                <a:srgbClr val="0000FF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ОИЯИ, Дубна </a:t>
            </a:r>
            <a:endParaRPr lang="ru-RU" sz="2400" dirty="0">
              <a:solidFill>
                <a:srgbClr val="0000FF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63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43192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ВЫВОДЫ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32859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Для </a:t>
            </a:r>
            <a:r>
              <a:rPr lang="ru-RU" sz="2000" b="1" dirty="0" smtClean="0">
                <a:solidFill>
                  <a:srgbClr val="0000FF"/>
                </a:solidFill>
              </a:rPr>
              <a:t>незеркального рассеяния</a:t>
            </a:r>
            <a:r>
              <a:rPr lang="ru-RU" sz="2000" b="1" dirty="0" smtClean="0"/>
              <a:t> наиболее удобны нормированные  координаты            .    Они близки к координатам обратного пространства, но в то же время не уменьшают доступную область вблизи горизонта. Эти координаты удобны для сравнения данных, полученных на рефлектометрах с постоянной длиной волны и по времени пролёта.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algn="just"/>
            <a:r>
              <a:rPr lang="ru-RU" sz="2000" b="1" dirty="0" smtClean="0"/>
              <a:t>Для </a:t>
            </a:r>
            <a:r>
              <a:rPr lang="ru-RU" sz="2000" b="1" dirty="0" smtClean="0">
                <a:solidFill>
                  <a:srgbClr val="0000FF"/>
                </a:solidFill>
              </a:rPr>
              <a:t>пространственного расщепления пучка</a:t>
            </a:r>
            <a:r>
              <a:rPr lang="ru-RU" sz="2000" b="1" dirty="0" smtClean="0"/>
              <a:t> координаты </a:t>
            </a:r>
          </a:p>
          <a:p>
            <a:pPr marL="0" indent="0" algn="just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позволяют легко определить магнитные параметры системы. </a:t>
            </a: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/>
              <a:t>      Если величины магнитных параметров малы, то для большей</a:t>
            </a:r>
          </a:p>
          <a:p>
            <a:pPr marL="0" indent="0" algn="just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чувствительности лучше использовать инструментальные координаты. </a:t>
            </a:r>
          </a:p>
          <a:p>
            <a:pPr algn="just"/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9717" y="119656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/>
                <a:ea typeface="Times New Roman"/>
              </a:rPr>
              <a:t>(p</a:t>
            </a:r>
            <a:r>
              <a:rPr lang="en-GB" b="1" baseline="-25000" dirty="0">
                <a:latin typeface="Times New Roman"/>
                <a:ea typeface="Times New Roman"/>
              </a:rPr>
              <a:t>i</a:t>
            </a:r>
            <a:r>
              <a:rPr lang="en-GB" b="1" dirty="0">
                <a:latin typeface="Times New Roman"/>
                <a:ea typeface="Times New Roman"/>
              </a:rPr>
              <a:t> - p</a:t>
            </a:r>
            <a:r>
              <a:rPr lang="en-GB" b="1" baseline="-25000" dirty="0">
                <a:latin typeface="Times New Roman"/>
                <a:ea typeface="Times New Roman"/>
              </a:rPr>
              <a:t>f</a:t>
            </a:r>
            <a:r>
              <a:rPr lang="en-GB" b="1" dirty="0">
                <a:latin typeface="Times New Roman"/>
                <a:ea typeface="Times New Roman"/>
              </a:rPr>
              <a:t>, p</a:t>
            </a:r>
            <a:r>
              <a:rPr lang="en-GB" b="1" baseline="-25000" dirty="0">
                <a:latin typeface="Times New Roman"/>
                <a:ea typeface="Times New Roman"/>
              </a:rPr>
              <a:t>i</a:t>
            </a:r>
            <a:r>
              <a:rPr lang="en-GB" b="1" dirty="0">
                <a:latin typeface="Times New Roman"/>
                <a:ea typeface="Times New Roman"/>
              </a:rPr>
              <a:t> + </a:t>
            </a:r>
            <a:r>
              <a:rPr lang="en-GB" b="1" dirty="0" smtClean="0">
                <a:latin typeface="Times New Roman"/>
                <a:ea typeface="Times New Roman"/>
              </a:rPr>
              <a:t>p</a:t>
            </a:r>
            <a:r>
              <a:rPr lang="en-GB" b="1" baseline="-25000" dirty="0" smtClean="0">
                <a:latin typeface="Times New Roman"/>
                <a:ea typeface="Times New Roman"/>
              </a:rPr>
              <a:t>f</a:t>
            </a:r>
            <a:r>
              <a:rPr lang="en-GB" b="1" dirty="0" smtClean="0">
                <a:latin typeface="Times New Roman"/>
                <a:ea typeface="Times New Roman"/>
              </a:rPr>
              <a:t>)</a:t>
            </a:r>
            <a:endParaRPr lang="ru-RU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30747"/>
              </p:ext>
            </p:extLst>
          </p:nvPr>
        </p:nvGraphicFramePr>
        <p:xfrm>
          <a:off x="7020272" y="3140968"/>
          <a:ext cx="1872208" cy="410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Формула" r:id="rId3" imgW="1167893" imgH="253890" progId="Equation.3">
                  <p:embed/>
                </p:oleObj>
              </mc:Choice>
              <mc:Fallback>
                <p:oleObj name="Формула" r:id="rId3" imgW="1167893" imgH="25389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140968"/>
                        <a:ext cx="1872208" cy="410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4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41608" y="1484784"/>
            <a:ext cx="7912496" cy="4428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+mj-lt"/>
              <a:buAutoNum type="arabicPeriod"/>
            </a:pPr>
            <a:r>
              <a:rPr lang="ru-RU" sz="1800" b="1" dirty="0" smtClean="0">
                <a:cs typeface="Arial" pitchFamily="34" charset="0"/>
              </a:rPr>
              <a:t>С.В. Кожевников, </a:t>
            </a:r>
            <a:r>
              <a:rPr lang="en-GB" sz="1800" b="1" dirty="0" smtClean="0">
                <a:cs typeface="Arial" pitchFamily="34" charset="0"/>
              </a:rPr>
              <a:t>F. Ott, </a:t>
            </a:r>
            <a:r>
              <a:rPr lang="ru-RU" sz="1800" b="1" dirty="0" smtClean="0">
                <a:cs typeface="Arial" pitchFamily="34" charset="0"/>
              </a:rPr>
              <a:t>Представление данных незеркального рассеяния нейтронов, Физика твёрдого тела, том 52, вып. 8 (2010) 1457-1466. </a:t>
            </a:r>
          </a:p>
          <a:p>
            <a:pPr algn="just">
              <a:lnSpc>
                <a:spcPct val="170000"/>
              </a:lnSpc>
              <a:buFont typeface="+mj-lt"/>
              <a:buAutoNum type="arabicPeriod"/>
            </a:pPr>
            <a:r>
              <a:rPr lang="en-GB" sz="1800" b="1" dirty="0" smtClean="0">
                <a:cs typeface="Arial" pitchFamily="34" charset="0"/>
              </a:rPr>
              <a:t>F. Ott, S.V. Kozhevnikov, Off-specular data representations in neutron reflectivity, Journal of Applied Crystallography 44 (2011) 359-369.  </a:t>
            </a:r>
          </a:p>
          <a:p>
            <a:pPr algn="just">
              <a:lnSpc>
                <a:spcPct val="170000"/>
              </a:lnSpc>
              <a:buFont typeface="+mj-lt"/>
              <a:buAutoNum type="arabicPeriod"/>
            </a:pPr>
            <a:r>
              <a:rPr lang="en-GB" sz="1800" b="1" dirty="0" smtClean="0">
                <a:cs typeface="Arial" pitchFamily="34" charset="0"/>
              </a:rPr>
              <a:t>S.V. Kozhevnikov, F. Ott, F. Radu, Data representations of Zeeman spatial beam splitting in polarized neutron reflectometry, Journal of Applied Crystallography 45 (2012) 814–825.</a:t>
            </a:r>
            <a:endParaRPr lang="ru-RU" sz="1800" b="1" dirty="0" smtClean="0"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+mj-lt"/>
              <a:buAutoNum type="arabicPeriod"/>
            </a:pPr>
            <a:r>
              <a:rPr lang="en-GB" sz="1800" b="1" dirty="0">
                <a:cs typeface="Arial" pitchFamily="34" charset="0"/>
              </a:rPr>
              <a:t>SimulReflec (2010). http://www-llb.cea.fr/prism/programs/programs.html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7762" y="548680"/>
            <a:ext cx="7643192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Литература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5" y="1196752"/>
            <a:ext cx="4080946" cy="504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9470"/>
            <a:ext cx="3906391" cy="545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7523" y="250775"/>
            <a:ext cx="246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monochromatic beam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5195" y="25077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TOF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4" y="260648"/>
            <a:ext cx="42717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22" y="267278"/>
            <a:ext cx="3250026" cy="275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" y="3126611"/>
            <a:ext cx="41448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24" y="3126611"/>
            <a:ext cx="4906183" cy="33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7095" y="274324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Незеркальное рассеяние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1957482"/>
            <a:ext cx="66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TOF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0833" y="246859"/>
            <a:ext cx="195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monochromatic beam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548394"/>
              </p:ext>
            </p:extLst>
          </p:nvPr>
        </p:nvGraphicFramePr>
        <p:xfrm>
          <a:off x="323528" y="404664"/>
          <a:ext cx="533039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Формула" r:id="rId3" imgW="3136900" imgH="762000" progId="Equation.3">
                  <p:embed/>
                </p:oleObj>
              </mc:Choice>
              <mc:Fallback>
                <p:oleObj name="Формула" r:id="rId3" imgW="3136900" imgH="762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04664"/>
                        <a:ext cx="5330390" cy="12961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05056"/>
              </p:ext>
            </p:extLst>
          </p:nvPr>
        </p:nvGraphicFramePr>
        <p:xfrm>
          <a:off x="6732240" y="404664"/>
          <a:ext cx="1656184" cy="122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Формула" r:id="rId5" imgW="1028254" imgH="761669" progId="Equation.3">
                  <p:embed/>
                </p:oleObj>
              </mc:Choice>
              <mc:Fallback>
                <p:oleObj name="Формула" r:id="rId5" imgW="1028254" imgH="76166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04664"/>
                        <a:ext cx="1656184" cy="12268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9403" y="1883353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ТИПЫ КООРДИНАТ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471824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/>
                <a:ea typeface="Times New Roman"/>
              </a:rPr>
              <a:t>(</a:t>
            </a:r>
            <a:r>
              <a:rPr lang="en-GB" sz="2400" dirty="0">
                <a:latin typeface="Symbol"/>
                <a:ea typeface="Times New Roman"/>
                <a:cs typeface="Times New Roman"/>
              </a:rPr>
              <a:t>q</a:t>
            </a:r>
            <a:r>
              <a:rPr lang="en-GB" sz="2400" baseline="-25000" dirty="0">
                <a:latin typeface="Times New Roman"/>
                <a:ea typeface="Times New Roman"/>
              </a:rPr>
              <a:t>i</a:t>
            </a:r>
            <a:r>
              <a:rPr lang="en-GB" sz="2400" dirty="0">
                <a:latin typeface="Times New Roman"/>
                <a:ea typeface="Times New Roman"/>
              </a:rPr>
              <a:t> , </a:t>
            </a:r>
            <a:r>
              <a:rPr lang="en-GB" sz="2400" dirty="0" err="1" smtClean="0">
                <a:latin typeface="Symbol"/>
                <a:ea typeface="Times New Roman"/>
                <a:cs typeface="Times New Roman"/>
              </a:rPr>
              <a:t>q</a:t>
            </a:r>
            <a:r>
              <a:rPr lang="en-GB" sz="2400" baseline="-25000" dirty="0" err="1" smtClean="0">
                <a:latin typeface="Times New Roman"/>
                <a:ea typeface="Times New Roman"/>
              </a:rPr>
              <a:t>f</a:t>
            </a:r>
            <a:r>
              <a:rPr lang="en-GB" sz="2400" dirty="0" smtClean="0">
                <a:latin typeface="Times New Roman"/>
                <a:ea typeface="Times New Roman"/>
              </a:rPr>
              <a:t>)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3059" y="2517991"/>
            <a:ext cx="219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инструментальные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31012" y="3069867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/>
                <a:ea typeface="Times New Roman"/>
              </a:rPr>
              <a:t>(</a:t>
            </a:r>
            <a:r>
              <a:rPr lang="en-GB" sz="2400" dirty="0">
                <a:latin typeface="Symbol"/>
                <a:ea typeface="Times New Roman"/>
                <a:cs typeface="Times New Roman"/>
              </a:rPr>
              <a:t>l </a:t>
            </a:r>
            <a:r>
              <a:rPr lang="en-GB" sz="2400" dirty="0">
                <a:latin typeface="Times New Roman"/>
                <a:ea typeface="Times New Roman"/>
              </a:rPr>
              <a:t>, </a:t>
            </a:r>
            <a:r>
              <a:rPr lang="en-GB" sz="2400" dirty="0" err="1">
                <a:latin typeface="Symbol"/>
                <a:ea typeface="Times New Roman"/>
                <a:cs typeface="Times New Roman"/>
              </a:rPr>
              <a:t>q</a:t>
            </a:r>
            <a:r>
              <a:rPr lang="en-GB" sz="2400" baseline="-25000" dirty="0" err="1">
                <a:latin typeface="Times New Roman"/>
                <a:ea typeface="Times New Roman"/>
              </a:rPr>
              <a:t>f</a:t>
            </a:r>
            <a:r>
              <a:rPr lang="en-GB" sz="2400" dirty="0">
                <a:latin typeface="Times New Roman"/>
                <a:ea typeface="Times New Roman"/>
              </a:rPr>
              <a:t>)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3059" y="3779784"/>
            <a:ext cx="219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нормированные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3733616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/>
                <a:ea typeface="Times New Roman"/>
              </a:rPr>
              <a:t>(p</a:t>
            </a:r>
            <a:r>
              <a:rPr lang="en-GB" sz="2400" baseline="-25000" dirty="0">
                <a:latin typeface="Times New Roman"/>
                <a:ea typeface="Times New Roman"/>
              </a:rPr>
              <a:t>i</a:t>
            </a:r>
            <a:r>
              <a:rPr lang="en-GB" sz="2400" dirty="0">
                <a:latin typeface="Times New Roman"/>
                <a:ea typeface="Times New Roman"/>
              </a:rPr>
              <a:t> , p</a:t>
            </a:r>
            <a:r>
              <a:rPr lang="en-GB" sz="2400" baseline="-25000" dirty="0">
                <a:latin typeface="Times New Roman"/>
                <a:ea typeface="Times New Roman"/>
              </a:rPr>
              <a:t>f</a:t>
            </a:r>
            <a:r>
              <a:rPr lang="en-GB" sz="2400" dirty="0">
                <a:latin typeface="Times New Roman"/>
                <a:ea typeface="Times New Roman"/>
              </a:rPr>
              <a:t>)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4221088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/>
                <a:ea typeface="Times New Roman"/>
              </a:rPr>
              <a:t>(p</a:t>
            </a:r>
            <a:r>
              <a:rPr lang="en-GB" sz="2400" baseline="-25000" dirty="0">
                <a:latin typeface="Times New Roman"/>
                <a:ea typeface="Times New Roman"/>
              </a:rPr>
              <a:t>i</a:t>
            </a:r>
            <a:r>
              <a:rPr lang="en-GB" sz="2400" dirty="0">
                <a:latin typeface="Times New Roman"/>
                <a:ea typeface="Times New Roman"/>
              </a:rPr>
              <a:t> - p</a:t>
            </a:r>
            <a:r>
              <a:rPr lang="en-GB" sz="2400" baseline="-25000" dirty="0">
                <a:latin typeface="Times New Roman"/>
                <a:ea typeface="Times New Roman"/>
              </a:rPr>
              <a:t>f</a:t>
            </a:r>
            <a:r>
              <a:rPr lang="en-GB" sz="2400" dirty="0">
                <a:latin typeface="Times New Roman"/>
                <a:ea typeface="Times New Roman"/>
              </a:rPr>
              <a:t>, p</a:t>
            </a:r>
            <a:r>
              <a:rPr lang="en-GB" sz="2400" baseline="-25000" dirty="0">
                <a:latin typeface="Times New Roman"/>
                <a:ea typeface="Times New Roman"/>
              </a:rPr>
              <a:t>i</a:t>
            </a:r>
            <a:r>
              <a:rPr lang="en-GB" sz="2400" dirty="0">
                <a:latin typeface="Times New Roman"/>
                <a:ea typeface="Times New Roman"/>
              </a:rPr>
              <a:t> + p</a:t>
            </a:r>
            <a:r>
              <a:rPr lang="en-GB" sz="2400" baseline="-25000" dirty="0">
                <a:latin typeface="Times New Roman"/>
                <a:ea typeface="Times New Roman"/>
              </a:rPr>
              <a:t>f</a:t>
            </a:r>
            <a:r>
              <a:rPr lang="en-GB" sz="2400" dirty="0">
                <a:latin typeface="Times New Roman"/>
                <a:ea typeface="Times New Roman"/>
              </a:rPr>
              <a:t>)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3059" y="5188568"/>
            <a:ext cx="184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братное пространство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5160022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/>
                <a:ea typeface="Times New Roman"/>
              </a:rPr>
              <a:t>(</a:t>
            </a:r>
            <a:r>
              <a:rPr lang="en-GB" sz="2400" dirty="0" err="1">
                <a:latin typeface="Times New Roman"/>
                <a:ea typeface="Times New Roman"/>
              </a:rPr>
              <a:t>Q</a:t>
            </a:r>
            <a:r>
              <a:rPr lang="en-GB" sz="2400" baseline="-25000" dirty="0" err="1">
                <a:latin typeface="Times New Roman"/>
                <a:ea typeface="Times New Roman"/>
              </a:rPr>
              <a:t>x</a:t>
            </a:r>
            <a:r>
              <a:rPr lang="en-GB" sz="2400" dirty="0">
                <a:latin typeface="Times New Roman"/>
                <a:ea typeface="Times New Roman"/>
              </a:rPr>
              <a:t> , </a:t>
            </a:r>
            <a:r>
              <a:rPr lang="en-GB" sz="2400" dirty="0" err="1">
                <a:latin typeface="Times New Roman"/>
                <a:ea typeface="Times New Roman"/>
              </a:rPr>
              <a:t>Q</a:t>
            </a:r>
            <a:r>
              <a:rPr lang="en-GB" sz="2400" baseline="-25000" dirty="0" err="1">
                <a:latin typeface="Times New Roman"/>
                <a:ea typeface="Times New Roman"/>
              </a:rPr>
              <a:t>z</a:t>
            </a:r>
            <a:r>
              <a:rPr lang="en-GB" sz="2400" dirty="0">
                <a:latin typeface="Times New Roman"/>
                <a:ea typeface="Times New Roman"/>
              </a:rPr>
              <a:t>)</a:t>
            </a:r>
            <a:endParaRPr lang="ru-RU" sz="24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43" y="1672977"/>
            <a:ext cx="4032981" cy="509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6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70" y="404664"/>
            <a:ext cx="4244305" cy="626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3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743"/>
            <a:ext cx="2088232" cy="16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4542"/>
            <a:ext cx="3960440" cy="481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13" y="967477"/>
            <a:ext cx="4461357" cy="587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4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270"/>
            <a:ext cx="2592288" cy="28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" y="3010626"/>
            <a:ext cx="48863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05" y="3187129"/>
            <a:ext cx="3770071" cy="349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77522" y="250775"/>
            <a:ext cx="486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ПРОСТРАНСТВЕННОЕ РАСЩЕПЛЕНИЕ ПУЧКА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199014"/>
              </p:ext>
            </p:extLst>
          </p:nvPr>
        </p:nvGraphicFramePr>
        <p:xfrm>
          <a:off x="395536" y="764704"/>
          <a:ext cx="2448272" cy="562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Формула" r:id="rId6" imgW="1866900" imgH="431800" progId="Equation.3">
                  <p:embed/>
                </p:oleObj>
              </mc:Choice>
              <mc:Fallback>
                <p:oleObj name="Формула" r:id="rId6" imgW="1866900" imgH="431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764704"/>
                        <a:ext cx="2448272" cy="562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430780"/>
              </p:ext>
            </p:extLst>
          </p:nvPr>
        </p:nvGraphicFramePr>
        <p:xfrm>
          <a:off x="3275856" y="1484784"/>
          <a:ext cx="2213844" cy="553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Формула" r:id="rId8" imgW="1562100" imgH="393700" progId="Equation.3">
                  <p:embed/>
                </p:oleObj>
              </mc:Choice>
              <mc:Fallback>
                <p:oleObj name="Формула" r:id="rId8" imgW="1562100" imgH="393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84784"/>
                        <a:ext cx="2213844" cy="553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48899"/>
              </p:ext>
            </p:extLst>
          </p:nvPr>
        </p:nvGraphicFramePr>
        <p:xfrm>
          <a:off x="353622" y="2132856"/>
          <a:ext cx="2105020" cy="567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Формула" r:id="rId10" imgW="1447172" imgH="393529" progId="Equation.3">
                  <p:embed/>
                </p:oleObj>
              </mc:Choice>
              <mc:Fallback>
                <p:oleObj name="Формула" r:id="rId10" imgW="1447172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22" y="2132856"/>
                        <a:ext cx="2105020" cy="567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15066"/>
              </p:ext>
            </p:extLst>
          </p:nvPr>
        </p:nvGraphicFramePr>
        <p:xfrm>
          <a:off x="395536" y="1505300"/>
          <a:ext cx="2063106" cy="55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Формула" r:id="rId12" imgW="1447172" imgH="393529" progId="Equation.3">
                  <p:embed/>
                </p:oleObj>
              </mc:Choice>
              <mc:Fallback>
                <p:oleObj name="Формула" r:id="rId12" imgW="1447172" imgH="39352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05300"/>
                        <a:ext cx="2063106" cy="556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256860"/>
              </p:ext>
            </p:extLst>
          </p:nvPr>
        </p:nvGraphicFramePr>
        <p:xfrm>
          <a:off x="3203848" y="2204864"/>
          <a:ext cx="2230882" cy="561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Формула" r:id="rId14" imgW="1548728" imgH="393529" progId="Equation.3">
                  <p:embed/>
                </p:oleObj>
              </mc:Choice>
              <mc:Fallback>
                <p:oleObj name="Формула" r:id="rId14" imgW="1548728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204864"/>
                        <a:ext cx="2230882" cy="5611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90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32788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28" y="1052736"/>
            <a:ext cx="427801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7522" y="250775"/>
            <a:ext cx="320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Co(70 nm)//glass,   H=6.7 </a:t>
            </a:r>
            <a:r>
              <a:rPr lang="en-US" b="1" dirty="0" err="1" smtClean="0">
                <a:solidFill>
                  <a:srgbClr val="FF0000"/>
                </a:solidFill>
              </a:rPr>
              <a:t>kOe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5" y="3961314"/>
            <a:ext cx="4248472" cy="28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816424" cy="399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026586" cy="454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066253" y="5043138"/>
            <a:ext cx="181096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GB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GB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0.59 ± 0.08 (T)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GB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GB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1.21 ± 0.18 (T)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en-GB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GB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179 ± 27 (</a:t>
            </a:r>
            <a:r>
              <a:rPr kumimoji="0" lang="en-GB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neV</a:t>
            </a:r>
            <a:r>
              <a:rPr kumimoji="0" lang="en-GB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066253" y="5886564"/>
            <a:ext cx="231011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GB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GB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0.61 ± 0.09 (T)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GB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GB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1.22 ± 0.18 (T)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GB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en-GB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GB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 </a:t>
            </a:r>
            <a:r>
              <a:rPr kumimoji="0" lang="en-GB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en-GB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 111 ± 16 (</a:t>
            </a:r>
            <a:r>
              <a:rPr kumimoji="0" lang="en-GB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neV</a:t>
            </a:r>
            <a:r>
              <a:rPr kumimoji="0" lang="en-GB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66252" y="4657817"/>
            <a:ext cx="24580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en-GB" altLang="ru-RU" sz="14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 </a:t>
            </a:r>
            <a:r>
              <a:rPr kumimoji="0" lang="en-GB" alt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=0.605 T </a:t>
            </a:r>
            <a:r>
              <a:rPr kumimoji="0" lang="en-GB" alt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applied</a:t>
            </a:r>
            <a:r>
              <a:rPr kumimoji="0" lang="en-GB" altLang="ru-RU" sz="1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alt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field</a:t>
            </a:r>
            <a:endParaRPr kumimoji="0" lang="ru-RU" alt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420459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38" y="116632"/>
            <a:ext cx="4196034" cy="659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081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7105</TotalTime>
  <Words>260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Формула</vt:lpstr>
      <vt:lpstr>Представление данных по незеркальному рассеянию нейтронов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Polarizing Fe-Co-Fe waveguide</dc:title>
  <dc:creator>admin</dc:creator>
  <cp:lastModifiedBy>admin</cp:lastModifiedBy>
  <cp:revision>125</cp:revision>
  <dcterms:created xsi:type="dcterms:W3CDTF">2012-07-03T21:31:20Z</dcterms:created>
  <dcterms:modified xsi:type="dcterms:W3CDTF">2013-12-24T09:50:38Z</dcterms:modified>
</cp:coreProperties>
</file>