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68" r:id="rId6"/>
    <p:sldId id="272" r:id="rId7"/>
    <p:sldId id="259" r:id="rId8"/>
    <p:sldId id="269" r:id="rId9"/>
    <p:sldId id="271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>
        <p:scale>
          <a:sx n="60" d="100"/>
          <a:sy n="60" d="100"/>
        </p:scale>
        <p:origin x="-642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37823" y="715950"/>
            <a:ext cx="5648623" cy="2360570"/>
          </a:xfrm>
        </p:spPr>
        <p:txBody>
          <a:bodyPr/>
          <a:lstStyle/>
          <a:p>
            <a:r>
              <a:rPr lang="ru-RU" dirty="0" smtClean="0"/>
              <a:t>техника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ru-RU" dirty="0" smtClean="0"/>
              <a:t>спин-эхо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нейтронной </a:t>
            </a:r>
            <a:r>
              <a:rPr lang="en-US" dirty="0" smtClean="0"/>
              <a:t>                          	</a:t>
            </a:r>
            <a:r>
              <a:rPr lang="ru-RU" dirty="0" smtClean="0"/>
              <a:t>спектроскопии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ru-RU" sz="2400" dirty="0" smtClean="0"/>
              <a:t>Обзор</a:t>
            </a:r>
            <a:endParaRPr lang="en-US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Коник П.И., Москвин Е.В.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Ларморовская прецессия</a:t>
            </a:r>
            <a:endParaRPr lang="en-US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8181"/>
            <a:ext cx="2651542" cy="35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3138" y="1340768"/>
                <a:ext cx="2977480" cy="102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𝒅𝑷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ru-RU" sz="3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𝑷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38" y="1340768"/>
                <a:ext cx="2977480" cy="10277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1920" y="1340768"/>
                <a:ext cx="4281813" cy="1625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𝒄𝒐𝒔</m:t>
                      </m:r>
                      <m:r>
                        <a:rPr lang="en-US" sz="3200" b="1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𝒕</m:t>
                      </m:r>
                      <m:r>
                        <a:rPr lang="en-US" sz="3200" b="1" i="1" smtClean="0"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US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𝒚</m:t>
                          </m:r>
                        </m:sub>
                      </m:sSub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3200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  <m:sub>
                          <m:r>
                            <a:rPr lang="en-US" sz="3200" b="1" i="1"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n-US" sz="3200" b="1" i="1">
                          <a:latin typeface="Cambria Math"/>
                        </a:rPr>
                        <m:t>𝒕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US" sz="32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𝒛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</m:oMath>
                  </m:oMathPara>
                </a14:m>
                <a:endParaRPr lang="en-US" sz="3200" b="1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340768"/>
                <a:ext cx="4281813" cy="16251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47091" y="3573016"/>
                <a:ext cx="20914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91" y="3573016"/>
                <a:ext cx="209147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92826" y="57332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Драбкин</a:t>
            </a:r>
            <a:r>
              <a:rPr lang="ru-RU" sz="2800" b="1" dirty="0" smtClean="0"/>
              <a:t>, 1969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06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0634"/>
          <a:stretch/>
        </p:blipFill>
        <p:spPr bwMode="auto">
          <a:xfrm>
            <a:off x="182382" y="692696"/>
            <a:ext cx="8409717" cy="477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3"/>
          <a:stretch/>
        </p:blipFill>
        <p:spPr>
          <a:xfrm>
            <a:off x="596111" y="5248590"/>
            <a:ext cx="7165097" cy="1545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9166"/>
            <a:ext cx="7520940" cy="548640"/>
          </a:xfrm>
        </p:spPr>
        <p:txBody>
          <a:bodyPr/>
          <a:lstStyle/>
          <a:p>
            <a:r>
              <a:rPr lang="ru-RU" dirty="0" smtClean="0"/>
              <a:t>Методика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382" y="3573016"/>
                <a:ext cx="1499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𝝎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2" y="3573016"/>
                <a:ext cx="149951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21048" y="626439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Мезей</a:t>
            </a:r>
            <a:r>
              <a:rPr lang="ru-RU" sz="3200" b="1" dirty="0" smtClean="0"/>
              <a:t>, 1972</a:t>
            </a:r>
            <a:endParaRPr lang="en-US" sz="3200" b="1" dirty="0"/>
          </a:p>
        </p:txBody>
      </p:sp>
      <p:sp>
        <p:nvSpPr>
          <p:cNvPr id="9" name="Рамка 8"/>
          <p:cNvSpPr/>
          <p:nvPr/>
        </p:nvSpPr>
        <p:spPr>
          <a:xfrm>
            <a:off x="90786" y="3414468"/>
            <a:ext cx="1681895" cy="901870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 t="55966" r="72212" b="29440"/>
          <a:stretch/>
        </p:blipFill>
        <p:spPr bwMode="auto">
          <a:xfrm>
            <a:off x="596111" y="5635631"/>
            <a:ext cx="117656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8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Спин-эхо сигнал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384376" cy="54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917045"/>
                <a:ext cx="4078874" cy="2255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𝛗</m:t>
                      </m:r>
                      <m:r>
                        <a:rPr lang="ru-RU" sz="3200" b="1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3200" b="1" i="0" smtClean="0">
                              <a:latin typeface="Cambria Math"/>
                              <a:ea typeface="Cambria Math"/>
                            </a:rPr>
                            <m:t>𝛄</m:t>
                          </m:r>
                        </m:e>
                        <m:sub>
                          <m:r>
                            <a:rPr lang="en-US" sz="3200" b="1" i="0" smtClean="0">
                              <a:latin typeface="Cambria Math"/>
                              <a:ea typeface="Cambria Math"/>
                            </a:rPr>
                            <m:t>𝐧</m:t>
                          </m:r>
                        </m:sub>
                      </m:sSub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𝐇</m:t>
                      </m:r>
                      <m:f>
                        <m:f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/>
                              <a:ea typeface="Cambria Math"/>
                            </a:rPr>
                            <m:t>𝐥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/>
                              <a:ea typeface="Cambria Math"/>
                            </a:rPr>
                            <m:t>𝐯</m:t>
                          </m:r>
                        </m:den>
                      </m:f>
                    </m:oMath>
                  </m:oMathPara>
                </a14:m>
                <a:endParaRPr lang="en-US" sz="32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3200" b="1" i="0" smtClean="0">
                              <a:latin typeface="Cambria Math"/>
                            </a:rPr>
                            <m:t>𝐱</m:t>
                          </m:r>
                        </m:sub>
                      </m:sSub>
                      <m:r>
                        <a:rPr lang="en-US" sz="3200" b="1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latin typeface="Cambria Math"/>
                            </a:rPr>
                            <m:t>𝐜𝐨𝐬</m:t>
                          </m:r>
                          <m:r>
                            <a:rPr lang="en-US" sz="3200" b="1" i="0" smtClean="0">
                              <a:latin typeface="Cambria Math"/>
                              <a:ea typeface="Cambria Math"/>
                            </a:rPr>
                            <m:t>𝛗</m:t>
                          </m:r>
                        </m:e>
                      </m:d>
                      <m:r>
                        <a:rPr lang="en-US" sz="3200" b="1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200" b="1" i="0" dirty="0" smtClean="0">
                  <a:latin typeface="Cambria Math"/>
                </a:endParaRPr>
              </a:p>
              <a:p>
                <a:r>
                  <a:rPr lang="ru-RU" sz="3200" b="1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1" i="0" smtClean="0">
                            <a:latin typeface="Cambria Math"/>
                          </a:rPr>
                          <m:t>𝐟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0" smtClean="0">
                                <a:latin typeface="Cambria Math"/>
                              </a:rPr>
                              <m:t>𝐯</m:t>
                            </m:r>
                          </m:e>
                        </m:d>
                        <m:r>
                          <a:rPr lang="en-US" sz="3200" b="1" i="0" smtClean="0">
                            <a:latin typeface="Cambria Math"/>
                          </a:rPr>
                          <m:t>𝐜𝐨𝐬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>
                                    <a:latin typeface="Cambria Math"/>
                                    <a:ea typeface="Cambria Math"/>
                                  </a:rPr>
                                  <m:t>𝛄</m:t>
                                </m:r>
                              </m:e>
                              <m:sub>
                                <m:r>
                                  <a:rPr lang="en-US" sz="3200" b="1" i="0">
                                    <a:latin typeface="Cambria Math"/>
                                  </a:rPr>
                                  <m:t>𝐧</m:t>
                                </m:r>
                              </m:sub>
                            </m:sSub>
                            <m:r>
                              <a:rPr lang="en-US" sz="3200" b="1" i="0">
                                <a:latin typeface="Cambria Math"/>
                              </a:rPr>
                              <m:t>𝐇</m:t>
                            </m:r>
                            <m:f>
                              <m:f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0">
                                    <a:latin typeface="Cambria Math"/>
                                  </a:rPr>
                                  <m:t>𝐥</m:t>
                                </m:r>
                              </m:num>
                              <m:den>
                                <m:r>
                                  <a:rPr lang="en-US" sz="3200" b="1" i="0">
                                    <a:latin typeface="Cambria Math"/>
                                  </a:rPr>
                                  <m:t>𝐯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3200" b="1" dirty="0" smtClean="0"/>
                  <a:t>dv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17045"/>
                <a:ext cx="4078874" cy="2255939"/>
              </a:xfrm>
              <a:prstGeom prst="rect">
                <a:avLst/>
              </a:prstGeom>
              <a:blipFill rotWithShape="1">
                <a:blip r:embed="rId3"/>
                <a:stretch>
                  <a:fillRect l="-3886" r="-2990" b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1187624" y="3422627"/>
            <a:ext cx="3617048" cy="901870"/>
            <a:chOff x="2762710" y="3122412"/>
            <a:chExt cx="3617048" cy="901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779478" y="3228111"/>
                  <a:ext cx="36002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𝝋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𝝋</m:t>
                            </m:r>
                          </m:e>
                        </m:acc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</m:acc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478" y="3228111"/>
                  <a:ext cx="360028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Рамка 8"/>
            <p:cNvSpPr/>
            <p:nvPr/>
          </p:nvSpPr>
          <p:spPr>
            <a:xfrm>
              <a:off x="2762710" y="3122412"/>
              <a:ext cx="3600280" cy="901870"/>
            </a:xfrm>
            <a:prstGeom prst="fram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4596630"/>
                <a:ext cx="2330766" cy="12496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96630"/>
                <a:ext cx="2330766" cy="12496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83767" y="4684602"/>
                <a:ext cx="2839619" cy="11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𝒕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𝒎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7" y="4684602"/>
                <a:ext cx="2839619" cy="11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7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086353"/>
                <a:ext cx="7520940" cy="3579849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𝑵𝑺𝑬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𝑺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𝒄𝒐𝒔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𝝋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𝑺</m:t>
                          </m:r>
                        </m:sub>
                      </m:sSub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𝑺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</a:rPr>
                                        <m:t>𝒌</m:t>
                                      </m:r>
                                    </m:e>
                                  </m:acc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200" b="1" i="1" smtClean="0">
                                      <a:latin typeface="Cambria Math"/>
                                      <a:ea typeface="Cambria Math"/>
                                    </a:rPr>
                                    <m:t>𝝎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d>
                                    <m:dPr>
                                      <m:ctrlPr>
                                        <a:rPr lang="en-US" sz="32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  <m:r>
                                        <a:rPr lang="en-US" sz="3200" b="1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lang="en-US" sz="32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𝑺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𝒌</m:t>
                                      </m:r>
                                    </m:e>
                                  </m:acc>
                                  <m:r>
                                    <a:rPr lang="en-US" sz="32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𝝎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086353"/>
                <a:ext cx="7520940" cy="357984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73136" y="3243544"/>
                <a:ext cx="4475128" cy="1594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𝒕</m:t>
                    </m:r>
                    <m:r>
                      <a:rPr lang="en-US" sz="3200" b="1" i="1" smtClean="0">
                        <a:latin typeface="Cambria Math"/>
                      </a:rPr>
                      <m:t>∼</m:t>
                    </m:r>
                    <m:r>
                      <a:rPr lang="ru-RU" sz="3200" b="1" i="1" smtClean="0">
                        <a:latin typeface="Cambria Math"/>
                      </a:rPr>
                      <m:t>𝟏𝟎</m:t>
                    </m:r>
                    <m:r>
                      <a:rPr lang="ru-RU" sz="3200" b="1" i="1" baseline="30000" smtClean="0">
                        <a:latin typeface="Cambria Math"/>
                      </a:rPr>
                      <m:t>_</m:t>
                    </m:r>
                    <m:r>
                      <a:rPr lang="ru-RU" sz="3200" b="1" i="1" baseline="30000" smtClean="0">
                        <a:latin typeface="Cambria Math"/>
                      </a:rPr>
                      <m:t>𝟑</m:t>
                    </m:r>
                    <m:r>
                      <a:rPr lang="ru-RU" sz="3200" b="1" i="1" smtClean="0">
                        <a:latin typeface="Cambria Math"/>
                      </a:rPr>
                      <m:t>..</m:t>
                    </m:r>
                    <m:r>
                      <a:rPr lang="ru-RU" sz="3200" b="1" i="1" smtClean="0">
                        <a:latin typeface="Cambria Math"/>
                      </a:rPr>
                      <m:t>𝟏𝟎</m:t>
                    </m:r>
                    <m:r>
                      <a:rPr lang="ru-RU" sz="3200" b="1" i="1" smtClean="0">
                        <a:latin typeface="Cambria Math"/>
                      </a:rPr>
                      <m:t> </m:t>
                    </m:r>
                    <m:r>
                      <a:rPr lang="ru-RU" sz="3200" b="0" i="0" smtClean="0">
                        <a:latin typeface="Cambria Math"/>
                      </a:rPr>
                      <m:t>нс</m:t>
                    </m:r>
                  </m:oMath>
                </a14:m>
                <a:r>
                  <a:rPr lang="en-US" sz="3200" b="1" dirty="0" smtClean="0"/>
                  <a:t> </a:t>
                </a:r>
              </a:p>
              <a:p>
                <a:r>
                  <a:rPr lang="en-US" sz="3200" b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∆E</a:t>
                </a:r>
                <a:r>
                  <a:rPr lang="en-US" sz="32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itchFamily="18" charset="0"/>
                        <a:ea typeface="Cambria Math" pitchFamily="18" charset="0"/>
                      </a:rPr>
                      <m:t>∼</m:t>
                    </m:r>
                  </m:oMath>
                </a14:m>
                <a:r>
                  <a:rPr lang="ru-RU" sz="32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itchFamily="18" charset="0"/>
                        <a:ea typeface="Cambria Math" pitchFamily="18" charset="0"/>
                      </a:rPr>
                      <m:t>𝟏𝟎</m:t>
                    </m:r>
                    <m:r>
                      <a:rPr lang="ru-RU" sz="3200" b="1" i="1" baseline="30000">
                        <a:latin typeface="Cambria Math" pitchFamily="18" charset="0"/>
                        <a:ea typeface="Cambria Math" pitchFamily="18" charset="0"/>
                      </a:rPr>
                      <m:t>_</m:t>
                    </m:r>
                    <m:r>
                      <a:rPr lang="en-US" sz="3200" b="1" i="1" baseline="30000" smtClean="0">
                        <a:latin typeface="Cambria Math" pitchFamily="18" charset="0"/>
                        <a:ea typeface="Cambria Math" pitchFamily="18" charset="0"/>
                      </a:rPr>
                      <m:t>𝟓</m:t>
                    </m:r>
                    <m:r>
                      <a:rPr lang="ru-RU" sz="3200" b="1" i="1">
                        <a:latin typeface="Cambria Math" pitchFamily="18" charset="0"/>
                        <a:ea typeface="Cambria Math" pitchFamily="18" charset="0"/>
                      </a:rPr>
                      <m:t>..</m:t>
                    </m:r>
                    <m:r>
                      <a:rPr lang="ru-RU" sz="3200" b="1" i="1">
                        <a:latin typeface="Cambria Math" pitchFamily="18" charset="0"/>
                        <a:ea typeface="Cambria Math" pitchFamily="18" charset="0"/>
                      </a:rPr>
                      <m:t>𝟏𝟎</m:t>
                    </m:r>
                    <m:r>
                      <a:rPr lang="en-US" sz="3200" b="1" i="1" baseline="30000" smtClean="0">
                        <a:latin typeface="Cambria Math" pitchFamily="18" charset="0"/>
                        <a:ea typeface="Cambria Math" pitchFamily="18" charset="0"/>
                      </a:rPr>
                      <m:t>_</m:t>
                    </m:r>
                    <m:r>
                      <a:rPr lang="en-US" sz="3200" b="1" i="1" baseline="30000" smtClean="0">
                        <a:latin typeface="Cambria Math" pitchFamily="18" charset="0"/>
                        <a:ea typeface="Cambria Math" pitchFamily="18" charset="0"/>
                      </a:rPr>
                      <m:t>𝟏</m:t>
                    </m:r>
                  </m:oMath>
                </a14:m>
                <a:r>
                  <a:rPr lang="en-US" sz="32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3200" dirty="0" smtClean="0">
                    <a:latin typeface="Cambria Math" pitchFamily="18" charset="0"/>
                    <a:ea typeface="Cambria Math" pitchFamily="18" charset="0"/>
                  </a:rPr>
                  <a:t>мэВ</a:t>
                </a:r>
                <a:endParaRPr lang="en-US" sz="3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sz="3200" b="1" dirty="0"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US" sz="3200" b="1" dirty="0"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itchFamily="18" charset="0"/>
                        <a:ea typeface="Cambria Math" pitchFamily="18" charset="0"/>
                      </a:rPr>
                      <m:t>∼</m:t>
                    </m:r>
                  </m:oMath>
                </a14:m>
                <a:r>
                  <a:rPr lang="ru-RU" sz="3200" b="1" dirty="0"/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/>
                      </a:rPr>
                      <m:t>𝟏𝟎</m:t>
                    </m:r>
                    <m:r>
                      <a:rPr lang="ru-RU" sz="3200" b="1" i="1" baseline="30000">
                        <a:latin typeface="Cambria Math"/>
                      </a:rPr>
                      <m:t>_</m:t>
                    </m:r>
                    <m:r>
                      <a:rPr lang="en-US" sz="3200" b="1" i="1" baseline="30000" smtClean="0">
                        <a:latin typeface="Cambria Math"/>
                      </a:rPr>
                      <m:t>𝟐</m:t>
                    </m:r>
                    <m:r>
                      <a:rPr lang="ru-RU" sz="3200" b="1" i="1">
                        <a:latin typeface="Cambria Math"/>
                      </a:rPr>
                      <m:t>..</m:t>
                    </m:r>
                    <m:r>
                      <a:rPr lang="ru-RU" sz="3200" b="1" i="1">
                        <a:latin typeface="Cambria Math"/>
                      </a:rPr>
                      <m:t>𝟏</m:t>
                    </m:r>
                    <m:r>
                      <a:rPr lang="ru-RU" sz="3200" b="1" i="1">
                        <a:latin typeface="Cambria Math"/>
                      </a:rPr>
                      <m:t> </m:t>
                    </m:r>
                    <m:r>
                      <a:rPr lang="ru-RU" sz="3200" smtClean="0">
                        <a:latin typeface="Cambria Math"/>
                      </a:rPr>
                      <m:t>Å</m:t>
                    </m:r>
                  </m:oMath>
                </a14:m>
                <a:r>
                  <a:rPr lang="en-US" sz="3200" baseline="30000" dirty="0" smtClean="0">
                    <a:latin typeface="Cambria Math" pitchFamily="18" charset="0"/>
                    <a:ea typeface="Cambria Math" pitchFamily="18" charset="0"/>
                  </a:rPr>
                  <a:t>-1</a:t>
                </a:r>
                <a:r>
                  <a:rPr lang="en-US" sz="3200" b="1" dirty="0" smtClean="0"/>
                  <a:t> </a:t>
                </a:r>
                <a:endParaRPr lang="en-US" sz="3200" b="1" baseline="300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136" y="3243544"/>
                <a:ext cx="4475128" cy="1594219"/>
              </a:xfrm>
              <a:prstGeom prst="rect">
                <a:avLst/>
              </a:prstGeom>
              <a:blipFill rotWithShape="1">
                <a:blip r:embed="rId3"/>
                <a:stretch>
                  <a:fillRect l="-3542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1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520940" cy="35798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Эффективность поляризации</a:t>
            </a:r>
            <a:endParaRPr lang="en-US" sz="3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Неоднородность поля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4" t="21615" r="37627" b="26823"/>
          <a:stretch/>
        </p:blipFill>
        <p:spPr bwMode="auto">
          <a:xfrm>
            <a:off x="5652120" y="3319834"/>
            <a:ext cx="3245970" cy="29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adocs.ru/pars_docs/refs/16/15988/15988_html_4a8464f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20397" r="3609" b="18997"/>
          <a:stretch/>
        </p:blipFill>
        <p:spPr bwMode="auto">
          <a:xfrm>
            <a:off x="323528" y="3319834"/>
            <a:ext cx="4919310" cy="29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187624" y="4250220"/>
            <a:ext cx="576064" cy="108012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1920" y="4274430"/>
            <a:ext cx="576064" cy="108012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10313867">
            <a:off x="1766566" y="3777143"/>
            <a:ext cx="4820161" cy="11071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11518823">
            <a:off x="4506275" y="5599618"/>
            <a:ext cx="1890000" cy="9530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5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Время-пролетное спин-эхо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8793" y="3278151"/>
            <a:ext cx="7520940" cy="357984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Широкий динамический </a:t>
            </a:r>
            <a:endParaRPr lang="en-US" sz="2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диапазон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Q(t)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49"/>
          <a:stretch/>
        </p:blipFill>
        <p:spPr>
          <a:xfrm>
            <a:off x="59394" y="1124744"/>
            <a:ext cx="8877288" cy="192661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 t="55966" r="72212" b="29440"/>
          <a:stretch/>
        </p:blipFill>
        <p:spPr bwMode="auto">
          <a:xfrm>
            <a:off x="195126" y="1738800"/>
            <a:ext cx="117656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6621" r="71390" b="50000"/>
          <a:stretch/>
        </p:blipFill>
        <p:spPr bwMode="auto">
          <a:xfrm>
            <a:off x="163690" y="3212976"/>
            <a:ext cx="2595371" cy="76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95126" y="1738800"/>
            <a:ext cx="1064506" cy="106754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94626" y="1738800"/>
            <a:ext cx="1065006" cy="106754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9" y="4021974"/>
            <a:ext cx="2903861" cy="267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5" t="43392" r="23060" b="25862"/>
          <a:stretch/>
        </p:blipFill>
        <p:spPr bwMode="auto">
          <a:xfrm>
            <a:off x="3345853" y="4654811"/>
            <a:ext cx="5820656" cy="20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Широкоугольное спин-эхо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99" y="1019573"/>
            <a:ext cx="4866841" cy="16173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>
                <a:latin typeface="Times New Roman"/>
                <a:cs typeface="Times New Roman"/>
              </a:rPr>
              <a:t>↓</a:t>
            </a:r>
            <a:r>
              <a:rPr lang="ru-RU" sz="2800" dirty="0" smtClean="0"/>
              <a:t> разрешение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>
                <a:latin typeface="Times New Roman"/>
                <a:cs typeface="Times New Roman"/>
              </a:rPr>
              <a:t>↑</a:t>
            </a:r>
            <a:r>
              <a:rPr lang="ru-RU" sz="2800" dirty="0" smtClean="0"/>
              <a:t> поток</a:t>
            </a:r>
            <a:endParaRPr lang="ru-RU" sz="28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99"/>
          <a:stretch/>
        </p:blipFill>
        <p:spPr>
          <a:xfrm>
            <a:off x="65199" y="2708920"/>
            <a:ext cx="8877288" cy="189050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 t="55966" r="72212" b="29440"/>
          <a:stretch/>
        </p:blipFill>
        <p:spPr bwMode="auto">
          <a:xfrm>
            <a:off x="185317" y="3322712"/>
            <a:ext cx="117656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ольцо 5"/>
          <p:cNvSpPr/>
          <p:nvPr/>
        </p:nvSpPr>
        <p:spPr>
          <a:xfrm>
            <a:off x="3137645" y="2344316"/>
            <a:ext cx="3024336" cy="3024336"/>
          </a:xfrm>
          <a:prstGeom prst="donut">
            <a:avLst>
              <a:gd name="adj" fmla="val 56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3660648" y="2805131"/>
            <a:ext cx="1978330" cy="2102705"/>
          </a:xfrm>
          <a:prstGeom prst="donut">
            <a:avLst>
              <a:gd name="adj" fmla="val 210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2026802" y="980728"/>
            <a:ext cx="5246021" cy="5575831"/>
          </a:xfrm>
          <a:prstGeom prst="donut">
            <a:avLst>
              <a:gd name="adj" fmla="val 111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Cambria Math" pitchFamily="18" charset="0"/>
                <a:ea typeface="Cambria Math" pitchFamily="18" charset="0"/>
              </a:rPr>
              <a:t>Главная особенность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спин-эхо –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способ кодировки информации о переданной энергии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Следствие – очень высокое разрешение при сохранении интенсивности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Множество вариантов, в том числе </a:t>
            </a:r>
          </a:p>
          <a:p>
            <a:pPr marL="0" indent="0"/>
            <a:r>
              <a:rPr lang="ru-RU" sz="28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NRSE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3AX+NSE, SEM, SESANS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2113</TotalTime>
  <Words>329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техника   спин-эхо  нейтронной                            спектроскопии:  Обзор</vt:lpstr>
      <vt:lpstr>Ларморовская прецессия</vt:lpstr>
      <vt:lpstr>Методика</vt:lpstr>
      <vt:lpstr>Спин-эхо сигнал</vt:lpstr>
      <vt:lpstr>результат</vt:lpstr>
      <vt:lpstr>ограничения</vt:lpstr>
      <vt:lpstr>Время-пролетное спин-эхо</vt:lpstr>
      <vt:lpstr>Широкоугольное спин-эхо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спин-эхо</dc:title>
  <dc:creator>Konik</dc:creator>
  <cp:lastModifiedBy>Konik</cp:lastModifiedBy>
  <cp:revision>57</cp:revision>
  <dcterms:created xsi:type="dcterms:W3CDTF">2013-12-10T08:04:24Z</dcterms:created>
  <dcterms:modified xsi:type="dcterms:W3CDTF">2013-12-24T10:16:51Z</dcterms:modified>
</cp:coreProperties>
</file>