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99" r:id="rId3"/>
    <p:sldId id="257" r:id="rId4"/>
    <p:sldId id="258" r:id="rId5"/>
    <p:sldId id="301" r:id="rId6"/>
    <p:sldId id="259" r:id="rId7"/>
    <p:sldId id="262" r:id="rId8"/>
    <p:sldId id="263" r:id="rId9"/>
    <p:sldId id="264" r:id="rId10"/>
    <p:sldId id="267" r:id="rId11"/>
    <p:sldId id="281" r:id="rId12"/>
    <p:sldId id="272" r:id="rId13"/>
    <p:sldId id="284" r:id="rId14"/>
    <p:sldId id="274" r:id="rId15"/>
    <p:sldId id="275" r:id="rId16"/>
    <p:sldId id="295" r:id="rId17"/>
    <p:sldId id="290" r:id="rId18"/>
    <p:sldId id="287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A384E-B5E6-45DD-8B99-57C4CA3B4A9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7205-ECC0-4E23-8145-8F7A85F7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CD1E0-02FA-4AB8-A1FC-C9A0467C2B83}" type="slidenum">
              <a:rPr lang="ru-RU"/>
              <a:pPr/>
              <a:t>4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1922 Stern Gerlach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B6BF6-D3D8-4795-AB6D-7666AFAF9D48}" type="slidenum">
              <a:rPr lang="ru-RU"/>
              <a:pPr/>
              <a:t>6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V.V. Vladimirski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A560F-1B65-4772-9327-32AB775CA9C0}" type="slidenum">
              <a:rPr lang="ru-RU"/>
              <a:pPr/>
              <a:t>7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V.V. Vladimirski</a:t>
            </a:r>
          </a:p>
          <a:p>
            <a:r>
              <a:rPr lang="en-US"/>
              <a:t>Current systems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0FB54-075C-4EE0-AB5D-6873D6EDBF7A}" type="slidenum">
              <a:rPr lang="ru-RU"/>
              <a:pPr/>
              <a:t>8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Common problem of these trap too big electrical power – it’s necessary to have field about  1 T.</a:t>
            </a:r>
          </a:p>
          <a:p>
            <a:r>
              <a:rPr lang="en-US"/>
              <a:t>Y.G.Abov, V.V.Vasil’ev, V.V.Vladirski, I.B.Rozhnin </a:t>
            </a:r>
          </a:p>
          <a:p>
            <a:r>
              <a:rPr lang="en-US"/>
              <a:t>JETP Letters, 44(8), 369, (1986)</a:t>
            </a:r>
          </a:p>
          <a:p>
            <a:r>
              <a:rPr lang="en-US"/>
              <a:t>Main result:</a:t>
            </a:r>
          </a:p>
          <a:p>
            <a:r>
              <a:rPr lang="en-US"/>
              <a:t>It was shown firstly that it’s possible to obtain </a:t>
            </a:r>
            <a:r>
              <a:rPr lang="el-GR">
                <a:cs typeface="Arial" pitchFamily="34" charset="0"/>
              </a:rPr>
              <a:t>τ</a:t>
            </a:r>
            <a:r>
              <a:rPr lang="en-US">
                <a:cs typeface="Arial" pitchFamily="34" charset="0"/>
              </a:rPr>
              <a:t>&gt;700 sec in the magneto-gravitational trap.</a:t>
            </a:r>
          </a:p>
          <a:p>
            <a:r>
              <a:rPr lang="en-US">
                <a:cs typeface="Arial" pitchFamily="34" charset="0"/>
              </a:rPr>
              <a:t>Main problems is too large power</a:t>
            </a:r>
            <a:endParaRPr lang="el-G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B8E2A-2366-455D-BE9F-E6535EA4920E}" type="slidenum">
              <a:rPr lang="ru-RU"/>
              <a:pPr/>
              <a:t>9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ym typeface="Mathematica1" pitchFamily="2" charset="2"/>
              </a:rPr>
              <a:t></a:t>
            </a:r>
            <a:r>
              <a:rPr lang="en-US">
                <a:sym typeface="Mathematica1" pitchFamily="2" charset="2"/>
              </a:rPr>
              <a:t>=87710 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24C387-39FF-436D-A0CF-3EF2FECD3850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2004</a:t>
            </a: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74D1E-9192-44E4-9E0D-BD24B226FB73}" type="slidenum">
              <a:rPr lang="ru-RU"/>
              <a:pPr/>
              <a:t>17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plans accuracy about 0.2-0.3 s.</a:t>
            </a:r>
          </a:p>
          <a:p>
            <a:r>
              <a:rPr lang="en-US"/>
              <a:t>Magnetic field of a new trap</a:t>
            </a:r>
          </a:p>
          <a:p>
            <a:r>
              <a:rPr lang="en-US"/>
              <a:t>Increasing of volume about 15 times</a:t>
            </a:r>
          </a:p>
          <a:p>
            <a:r>
              <a:rPr lang="en-US"/>
              <a:t>Increasing of stored UCN velocity about 8 times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0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6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B734D7-4054-45D1-B8F9-624AA727A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82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0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2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6FC9-CE74-45F6-A461-C2DEE7A0B784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6416-3D74-46C2-83AC-9C2487E96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137525" cy="2160588"/>
          </a:xfrm>
          <a:solidFill>
            <a:srgbClr val="F6F8A6"/>
          </a:solidFill>
        </p:spPr>
        <p:txBody>
          <a:bodyPr/>
          <a:lstStyle/>
          <a:p>
            <a:pPr eaLnBrk="1" hangingPunct="1"/>
            <a:r>
              <a:rPr lang="ru-RU" sz="4000" dirty="0" smtClean="0"/>
              <a:t>Магнитная ловушка для ультрахолодных нейтронов</a:t>
            </a: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1043608" y="3638621"/>
            <a:ext cx="65516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Г.О. Баянов</a:t>
            </a:r>
            <a:endParaRPr lang="en-US" sz="2000" b="1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СПбГУ, Санкт-Петербург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В.Ф. Ежов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ПИЯФ НИЦ КИ, Гатчина </a:t>
            </a:r>
            <a:r>
              <a:rPr lang="en-US" sz="2000" b="1" dirty="0" smtClean="0"/>
              <a:t>  </a:t>
            </a:r>
            <a:endParaRPr lang="en-US" sz="2000" b="1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73934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Магнитная стенка</a:t>
            </a:r>
            <a:endParaRPr lang="ru-RU" dirty="0"/>
          </a:p>
        </p:txBody>
      </p:sp>
      <p:pic>
        <p:nvPicPr>
          <p:cNvPr id="23555" name="Picture 3" descr="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288" y="2143125"/>
            <a:ext cx="3165475" cy="2311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 descr="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388" y="2143125"/>
            <a:ext cx="2895600" cy="210343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08872" y="5226735"/>
            <a:ext cx="3684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07950" algn="ctr">
              <a:tabLst>
                <a:tab pos="5940425" algn="l"/>
              </a:tabLst>
            </a:pPr>
            <a:r>
              <a:rPr lang="en-US" b="1" dirty="0">
                <a:latin typeface="Arial" pitchFamily="34" charset="0"/>
              </a:rPr>
              <a:t>1 – </a:t>
            </a:r>
            <a:r>
              <a:rPr lang="ru-RU" b="1" dirty="0" smtClean="0">
                <a:latin typeface="Arial" pitchFamily="34" charset="0"/>
              </a:rPr>
              <a:t>постоянный магнит</a:t>
            </a:r>
            <a:endParaRPr lang="ru-RU" dirty="0">
              <a:latin typeface="Arial" pitchFamily="34" charset="0"/>
            </a:endParaRPr>
          </a:p>
          <a:p>
            <a:pPr indent="107950" algn="ctr">
              <a:tabLst>
                <a:tab pos="5940425" algn="l"/>
              </a:tabLst>
            </a:pPr>
            <a:r>
              <a:rPr lang="en-US" b="1" dirty="0">
                <a:latin typeface="Arial" pitchFamily="34" charset="0"/>
              </a:rPr>
              <a:t>2 – </a:t>
            </a:r>
            <a:r>
              <a:rPr lang="ru-RU" b="1" dirty="0" smtClean="0">
                <a:latin typeface="Arial" pitchFamily="34" charset="0"/>
              </a:rPr>
              <a:t>магнитопроводящий слой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Разработка стратегии </a:t>
            </a:r>
            <a:r>
              <a:rPr lang="ru-RU" sz="4000" b="1" dirty="0" smtClean="0"/>
              <a:t>эксперимента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Создание небольшой ловушки со временем </a:t>
            </a:r>
            <a:r>
              <a:rPr lang="ru-RU" dirty="0" smtClean="0"/>
              <a:t>хранения, </a:t>
            </a:r>
            <a:r>
              <a:rPr lang="ru-RU" dirty="0" smtClean="0"/>
              <a:t>близким к времени жизни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p_mag_lin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6"/>
          <a:stretch>
            <a:fillRect/>
          </a:stretch>
        </p:blipFill>
        <p:spPr>
          <a:xfrm>
            <a:off x="0" y="0"/>
            <a:ext cx="3671888" cy="618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P209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23988"/>
            <a:ext cx="4211637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00" y="0"/>
            <a:ext cx="4319588" cy="1196975"/>
          </a:xfrm>
          <a:solidFill>
            <a:srgbClr val="EFAFEC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Магнитно-гравитационная ловушка</a:t>
            </a:r>
          </a:p>
        </p:txBody>
      </p:sp>
    </p:spTree>
    <p:extLst>
      <p:ext uri="{BB962C8B-B14F-4D97-AF65-F5344CB8AC3E}">
        <p14:creationId xmlns:p14="http://schemas.microsoft.com/office/powerpoint/2010/main" val="272926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800" y="260648"/>
            <a:ext cx="3096344" cy="1152128"/>
          </a:xfrm>
          <a:solidFill>
            <a:srgbClr val="EFAFEC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Заполнение ловушки</a:t>
            </a:r>
            <a:endParaRPr lang="ru-R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28" b="21880"/>
          <a:stretch/>
        </p:blipFill>
        <p:spPr>
          <a:xfrm>
            <a:off x="971600" y="1844824"/>
            <a:ext cx="7128792" cy="47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Монитор заполнения ловушки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0367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Мы использовали</a:t>
            </a:r>
            <a:r>
              <a:rPr lang="en-US" sz="2400" dirty="0" smtClean="0"/>
              <a:t>: </a:t>
            </a:r>
            <a:r>
              <a:rPr lang="ru-RU" sz="2400" dirty="0" smtClean="0"/>
              <a:t>Заполнение </a:t>
            </a:r>
            <a:r>
              <a:rPr lang="ru-RU" sz="2400" dirty="0" smtClean="0"/>
              <a:t>неполяризованными </a:t>
            </a:r>
            <a:r>
              <a:rPr lang="ru-RU" sz="2400" dirty="0" smtClean="0"/>
              <a:t>УХН</a:t>
            </a:r>
            <a:r>
              <a:rPr lang="en-US" sz="2400" dirty="0" smtClean="0"/>
              <a:t>. </a:t>
            </a:r>
            <a:r>
              <a:rPr lang="ru-RU" sz="2400" dirty="0" smtClean="0"/>
              <a:t>В этом случае половина УХН будет детектирована после заполнения.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366313"/>
              </p:ext>
            </p:extLst>
          </p:nvPr>
        </p:nvGraphicFramePr>
        <p:xfrm>
          <a:off x="1320800" y="1771650"/>
          <a:ext cx="6569075" cy="49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Graph" r:id="rId3" imgW="4184640" imgH="3134880" progId="Origin50.Graph">
                  <p:embed/>
                </p:oleObj>
              </mc:Choice>
              <mc:Fallback>
                <p:oleObj name="Graph" r:id="rId3" imgW="4184640" imgH="313488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771650"/>
                        <a:ext cx="6569075" cy="492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9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Контроль поляризации УХН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Чтобы </a:t>
            </a:r>
            <a:r>
              <a:rPr lang="ru-RU" b="1" dirty="0">
                <a:solidFill>
                  <a:srgbClr val="FF0000"/>
                </a:solidFill>
              </a:rPr>
              <a:t>отследить потери в связи с переворотом </a:t>
            </a:r>
            <a:r>
              <a:rPr lang="ru-RU" b="1" dirty="0" smtClean="0">
                <a:solidFill>
                  <a:srgbClr val="FF0000"/>
                </a:solidFill>
              </a:rPr>
              <a:t>спина, </a:t>
            </a:r>
            <a:r>
              <a:rPr lang="ru-RU" b="1" dirty="0">
                <a:solidFill>
                  <a:srgbClr val="FF0000"/>
                </a:solidFill>
              </a:rPr>
              <a:t>внутренняя стенка ловушки покрыта тонким слоем фоблина, который отражает спин перевёрнутые УХН. После таких </a:t>
            </a:r>
            <a:r>
              <a:rPr lang="ru-RU" b="1" dirty="0" smtClean="0">
                <a:solidFill>
                  <a:srgbClr val="FF0000"/>
                </a:solidFill>
              </a:rPr>
              <a:t>столкновений </a:t>
            </a:r>
            <a:r>
              <a:rPr lang="ru-RU" b="1" dirty="0">
                <a:solidFill>
                  <a:srgbClr val="FF0000"/>
                </a:solidFill>
              </a:rPr>
              <a:t>УХН пролетали сквозь затвор и попадали на детектор, установленный под соленоидом. Следовательно, интенсивность на детекторе может быть интерпретирована как потери во время хранения.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Нерешенные </a:t>
            </a:r>
            <a:r>
              <a:rPr lang="ru-RU" dirty="0" smtClean="0"/>
              <a:t>проблемы первой ловушки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dirty="0" smtClean="0"/>
              <a:t>Интерференция затвора и магнитной стенки</a:t>
            </a:r>
            <a:endParaRPr lang="en-US" dirty="0" smtClean="0"/>
          </a:p>
          <a:p>
            <a:r>
              <a:rPr lang="ru-RU" dirty="0" smtClean="0"/>
              <a:t>Исключив это, были вынуждены понизить поле затвора в два раза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9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1225" y="733425"/>
            <a:ext cx="45370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614737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811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11413" y="6308725"/>
            <a:ext cx="3911648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 smtClean="0">
                <a:latin typeface="Verdana" pitchFamily="34" charset="0"/>
              </a:rPr>
              <a:t>Ожидаемая точность </a:t>
            </a:r>
            <a:r>
              <a:rPr lang="en-US" dirty="0" smtClean="0">
                <a:latin typeface="Verdana" pitchFamily="34" charset="0"/>
              </a:rPr>
              <a:t>0.2-0.3 </a:t>
            </a:r>
            <a:r>
              <a:rPr lang="en-US" dirty="0">
                <a:latin typeface="Verdana" pitchFamily="34" charset="0"/>
              </a:rPr>
              <a:t>s.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5288" y="4868863"/>
            <a:ext cx="5344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/>
              <a:t>Моделирование магнитного поля в новой ловушке</a:t>
            </a:r>
            <a:endParaRPr lang="ru-RU" b="1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8313" y="5734050"/>
            <a:ext cx="53746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 dirty="0" smtClean="0"/>
              <a:t>Скорость хранящихся нейтронов увеличится в 8 раз</a:t>
            </a:r>
            <a:endParaRPr lang="ru-RU" b="1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68313" y="5300663"/>
            <a:ext cx="3038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/>
              <a:t>Увеличение объёма в </a:t>
            </a:r>
            <a:r>
              <a:rPr lang="en-US" b="1" dirty="0" smtClean="0"/>
              <a:t>15 </a:t>
            </a:r>
            <a:r>
              <a:rPr lang="ru-RU" b="1" dirty="0" smtClean="0"/>
              <a:t>раз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306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/>
      <p:bldP spid="4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26032" y="332656"/>
            <a:ext cx="6919913" cy="920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Конструкция новой ловушки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0378" r="11092" b="5151"/>
          <a:stretch>
            <a:fillRect/>
          </a:stretch>
        </p:blipFill>
        <p:spPr bwMode="auto">
          <a:xfrm>
            <a:off x="1043608" y="1598613"/>
            <a:ext cx="7129462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2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36838"/>
            <a:ext cx="8229600" cy="11430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dirty="0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8587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4255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altLang="ru-RU" sz="3100" dirty="0" smtClean="0"/>
              <a:t>Атомный магнитный момент в неоднородном магнитном поле</a:t>
            </a:r>
            <a:r>
              <a:rPr lang="en-US" altLang="ru-RU" sz="3100" dirty="0"/>
              <a:t/>
            </a:r>
            <a:br>
              <a:rPr lang="en-US" altLang="ru-RU" sz="3100" dirty="0"/>
            </a:br>
            <a:r>
              <a:rPr lang="en-US" altLang="ru-RU" sz="3100" dirty="0"/>
              <a:t>1922 – </a:t>
            </a:r>
            <a:r>
              <a:rPr lang="ru-RU" altLang="ru-RU" sz="3100" dirty="0" smtClean="0"/>
              <a:t>Штерн и Герлах</a:t>
            </a:r>
            <a:endParaRPr lang="ru-RU" altLang="ru-RU" sz="31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195908" cy="5157192"/>
          </a:xfrm>
        </p:spPr>
      </p:pic>
    </p:spTree>
    <p:extLst>
      <p:ext uri="{BB962C8B-B14F-4D97-AF65-F5344CB8AC3E}">
        <p14:creationId xmlns:p14="http://schemas.microsoft.com/office/powerpoint/2010/main" val="19316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5437188" cy="622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75"/>
            <a:ext cx="748982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4843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1117600" indent="-1117600" algn="l"/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Отражение УХН магнитным барьером</a:t>
            </a:r>
            <a:r>
              <a:rPr lang="fr-FR" altLang="ru-RU" sz="2800" b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fr-FR" altLang="ru-RU" sz="2800" b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ru-RU" sz="1800" b="1" dirty="0"/>
              <a:t>W. Paul, in Proc. Int. Conf. on Nuclear Physics and Physics of Fundamental Particles, Chicago, 1951. </a:t>
            </a:r>
            <a:br>
              <a:rPr lang="en-US" altLang="ru-RU" sz="1800" b="1" dirty="0"/>
            </a:br>
            <a:r>
              <a:rPr lang="en-US" altLang="ru-RU" sz="1800" b="1" u="sng" dirty="0"/>
              <a:t> V.V. </a:t>
            </a:r>
            <a:r>
              <a:rPr lang="en-US" altLang="ru-RU" sz="1800" b="1" u="sng" dirty="0" err="1"/>
              <a:t>Vladimirskii</a:t>
            </a:r>
            <a:r>
              <a:rPr lang="en-US" altLang="ru-RU" sz="1800" b="1" u="sng" dirty="0"/>
              <a:t>, </a:t>
            </a:r>
            <a:r>
              <a:rPr lang="en-US" altLang="ru-RU" sz="1800" b="1" u="sng" dirty="0" err="1"/>
              <a:t>Sov.Phys</a:t>
            </a:r>
            <a:r>
              <a:rPr lang="en-US" altLang="ru-RU" sz="1800" b="1" u="sng" dirty="0"/>
              <a:t>. - JETP 12, 740, 1961</a:t>
            </a:r>
            <a:r>
              <a:rPr lang="en-US" altLang="ru-RU" sz="4000" dirty="0"/>
              <a:t> </a:t>
            </a:r>
            <a:endParaRPr lang="fr-FR" altLang="ru-RU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28800"/>
            <a:ext cx="4835525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 smtClean="0"/>
              <a:t>Магнитный потенциал</a:t>
            </a:r>
            <a:endParaRPr lang="en-GB" altLang="ru-RU" sz="2400" b="1" dirty="0"/>
          </a:p>
          <a:p>
            <a:pPr>
              <a:lnSpc>
                <a:spcPct val="80000"/>
              </a:lnSpc>
            </a:pPr>
            <a:endParaRPr lang="en-GB" altLang="ru-RU" sz="2400" b="1" dirty="0"/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Для магнитного момента нейтрона</a:t>
            </a:r>
            <a:endParaRPr lang="en-US" altLang="ru-RU" sz="2400" b="1" dirty="0" smtClean="0"/>
          </a:p>
          <a:p>
            <a:pPr>
              <a:lnSpc>
                <a:spcPct val="80000"/>
              </a:lnSpc>
            </a:pPr>
            <a:endParaRPr lang="en-GB" altLang="ru-RU" sz="2400" b="1" dirty="0"/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Ядерный потенциал </a:t>
            </a:r>
            <a:r>
              <a:rPr lang="en-US" altLang="ru-RU" sz="2400" b="1" dirty="0" smtClean="0"/>
              <a:t>Be</a:t>
            </a:r>
            <a:endParaRPr lang="en-US" altLang="ru-RU" sz="2400" b="1" dirty="0"/>
          </a:p>
          <a:p>
            <a:pPr>
              <a:lnSpc>
                <a:spcPct val="80000"/>
              </a:lnSpc>
            </a:pPr>
            <a:endParaRPr lang="en-US" altLang="ru-RU" sz="2400" b="1" dirty="0"/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Магнитное поле </a:t>
            </a:r>
            <a:r>
              <a:rPr lang="en-US" altLang="ru-RU" sz="2400" b="1" dirty="0" smtClean="0"/>
              <a:t>1 </a:t>
            </a:r>
            <a:r>
              <a:rPr lang="en-GB" altLang="ru-RU" sz="2400" b="1" dirty="0"/>
              <a:t>T </a:t>
            </a:r>
            <a:r>
              <a:rPr lang="ru-RU" altLang="ru-RU" sz="2400" b="1" dirty="0" smtClean="0"/>
              <a:t>отражает</a:t>
            </a:r>
            <a:r>
              <a:rPr lang="en-US" altLang="ru-RU" sz="2400" b="1" dirty="0" smtClean="0"/>
              <a:t> </a:t>
            </a:r>
            <a:r>
              <a:rPr lang="ru-RU" altLang="ru-RU" sz="2400" b="1" dirty="0" smtClean="0"/>
              <a:t>нейтроны</a:t>
            </a:r>
            <a:r>
              <a:rPr lang="en-US" altLang="ru-RU" sz="2400" b="1" dirty="0" smtClean="0"/>
              <a:t> </a:t>
            </a:r>
            <a:r>
              <a:rPr lang="en-US" altLang="ru-RU" sz="2400" b="1" dirty="0"/>
              <a:t>3.4 m/s, </a:t>
            </a:r>
            <a:r>
              <a:rPr lang="ru-RU" altLang="ru-RU" sz="2400" b="1" dirty="0" smtClean="0"/>
              <a:t>как</a:t>
            </a:r>
            <a:r>
              <a:rPr lang="en-US" altLang="ru-RU" sz="2400" b="1" dirty="0" smtClean="0"/>
              <a:t> </a:t>
            </a:r>
            <a:r>
              <a:rPr lang="en-US" altLang="ru-RU" sz="2400" b="1" dirty="0"/>
              <a:t>Al.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b="1" dirty="0"/>
              <a:t> </a:t>
            </a:r>
          </a:p>
          <a:p>
            <a:pPr>
              <a:lnSpc>
                <a:spcPct val="80000"/>
              </a:lnSpc>
            </a:pPr>
            <a:endParaRPr lang="en-US" altLang="ru-RU" sz="2400" b="1" dirty="0"/>
          </a:p>
          <a:p>
            <a:pPr>
              <a:lnSpc>
                <a:spcPct val="80000"/>
              </a:lnSpc>
            </a:pPr>
            <a:endParaRPr lang="en-US" altLang="ru-RU" sz="2400" b="1" dirty="0"/>
          </a:p>
          <a:p>
            <a:pPr>
              <a:lnSpc>
                <a:spcPct val="80000"/>
              </a:lnSpc>
            </a:pPr>
            <a:r>
              <a:rPr lang="en-US" altLang="ru-RU" sz="2400" b="1" dirty="0" smtClean="0"/>
              <a:t>+   </a:t>
            </a:r>
            <a:r>
              <a:rPr lang="en-US" altLang="ru-RU" sz="2400" b="1" dirty="0"/>
              <a:t>for                  </a:t>
            </a:r>
            <a:r>
              <a:rPr lang="en-US" altLang="ru-RU" sz="2400" b="1" dirty="0" smtClean="0"/>
              <a:t>  </a:t>
            </a:r>
            <a:endParaRPr lang="en-US" altLang="ru-RU" sz="2400" b="1" dirty="0"/>
          </a:p>
          <a:p>
            <a:pPr>
              <a:lnSpc>
                <a:spcPct val="80000"/>
              </a:lnSpc>
            </a:pPr>
            <a:endParaRPr lang="en-US" altLang="ru-RU" sz="2400" b="1" dirty="0"/>
          </a:p>
          <a:p>
            <a:pPr>
              <a:lnSpc>
                <a:spcPct val="80000"/>
              </a:lnSpc>
            </a:pPr>
            <a:r>
              <a:rPr lang="en-US" altLang="ru-RU" sz="2400" b="1" dirty="0"/>
              <a:t>–  for   </a:t>
            </a:r>
            <a:br>
              <a:rPr lang="en-US" altLang="ru-RU" sz="2400" b="1" dirty="0"/>
            </a:br>
            <a:endParaRPr lang="ru-RU" altLang="ru-RU" sz="2400" b="1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51860"/>
              </p:ext>
            </p:extLst>
          </p:nvPr>
        </p:nvGraphicFramePr>
        <p:xfrm>
          <a:off x="4932040" y="1556792"/>
          <a:ext cx="194468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Формула" r:id="rId3" imgW="685800" imgH="241200" progId="Equation.3">
                  <p:embed/>
                </p:oleObj>
              </mc:Choice>
              <mc:Fallback>
                <p:oleObj name="Формула" r:id="rId3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56792"/>
                        <a:ext cx="1944688" cy="695325"/>
                      </a:xfrm>
                      <a:prstGeom prst="rect">
                        <a:avLst/>
                      </a:prstGeom>
                      <a:solidFill>
                        <a:srgbClr val="ABECF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954713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186306"/>
              </p:ext>
            </p:extLst>
          </p:nvPr>
        </p:nvGraphicFramePr>
        <p:xfrm>
          <a:off x="4932040" y="2276872"/>
          <a:ext cx="4032448" cy="63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7" imgW="1282680" imgH="203040" progId="Equation.3">
                  <p:embed/>
                </p:oleObj>
              </mc:Choice>
              <mc:Fallback>
                <p:oleObj name="Equation" r:id="rId7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76872"/>
                        <a:ext cx="4032448" cy="63300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737431"/>
              </p:ext>
            </p:extLst>
          </p:nvPr>
        </p:nvGraphicFramePr>
        <p:xfrm>
          <a:off x="4932040" y="2924944"/>
          <a:ext cx="274990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Формула" r:id="rId9" imgW="761669" imgH="203112" progId="Equation.3">
                  <p:embed/>
                </p:oleObj>
              </mc:Choice>
              <mc:Fallback>
                <p:oleObj name="Формула" r:id="rId9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924944"/>
                        <a:ext cx="2749905" cy="720849"/>
                      </a:xfrm>
                      <a:prstGeom prst="rect">
                        <a:avLst/>
                      </a:prstGeom>
                      <a:solidFill>
                        <a:srgbClr val="ABECF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06693"/>
              </p:ext>
            </p:extLst>
          </p:nvPr>
        </p:nvGraphicFramePr>
        <p:xfrm>
          <a:off x="4210462" y="4509120"/>
          <a:ext cx="4914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Формула" r:id="rId11" imgW="1879560" imgH="304560" progId="Equation.3">
                  <p:embed/>
                </p:oleObj>
              </mc:Choice>
              <mc:Fallback>
                <p:oleObj name="Формула" r:id="rId11" imgW="1879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462" y="4509120"/>
                        <a:ext cx="4914900" cy="78422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63597"/>
              </p:ext>
            </p:extLst>
          </p:nvPr>
        </p:nvGraphicFramePr>
        <p:xfrm>
          <a:off x="1619672" y="5157192"/>
          <a:ext cx="151216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13" imgW="495000" imgH="241200" progId="Equation.3">
                  <p:embed/>
                </p:oleObj>
              </mc:Choice>
              <mc:Fallback>
                <p:oleObj name="Equation" r:id="rId13" imgW="495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157192"/>
                        <a:ext cx="1512168" cy="72390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90147"/>
              </p:ext>
            </p:extLst>
          </p:nvPr>
        </p:nvGraphicFramePr>
        <p:xfrm>
          <a:off x="1619672" y="5877272"/>
          <a:ext cx="1512168" cy="7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Формула" r:id="rId15" imgW="431613" imgH="215806" progId="Equation.3">
                  <p:embed/>
                </p:oleObj>
              </mc:Choice>
              <mc:Fallback>
                <p:oleObj name="Формула" r:id="rId15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877272"/>
                        <a:ext cx="1512168" cy="720079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6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1773238"/>
            <a:ext cx="2916237" cy="1223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600" b="1" dirty="0" smtClean="0"/>
              <a:t>Владимирский В. В. Магнитные зеркала, каналы и бутылки для холодных нейтронов. ЖЭТФ </a:t>
            </a:r>
            <a:r>
              <a:rPr lang="en-US" sz="1600" b="1" dirty="0" smtClean="0"/>
              <a:t>12</a:t>
            </a:r>
            <a:r>
              <a:rPr lang="en-US" sz="1600" b="1" dirty="0"/>
              <a:t>, 740-746, (1961)</a:t>
            </a:r>
            <a:endParaRPr lang="ru-RU" sz="16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294313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5"/>
          <a:stretch>
            <a:fillRect/>
          </a:stretch>
        </p:blipFill>
        <p:spPr bwMode="auto">
          <a:xfrm>
            <a:off x="3833205" y="2276872"/>
            <a:ext cx="5292725" cy="36970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560" y="548680"/>
            <a:ext cx="792088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“</a:t>
            </a:r>
            <a:r>
              <a:rPr lang="ru-RU" dirty="0" smtClean="0">
                <a:latin typeface="Arial" pitchFamily="34" charset="0"/>
              </a:rPr>
              <a:t>Хранение УХН в сосуде с магнитной стенкой</a:t>
            </a:r>
            <a:r>
              <a:rPr lang="en-US" dirty="0" smtClean="0">
                <a:latin typeface="Arial" pitchFamily="34" charset="0"/>
              </a:rPr>
              <a:t>”</a:t>
            </a:r>
            <a:endParaRPr lang="en-US" dirty="0">
              <a:latin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</a:rPr>
              <a:t>Письма ЖЭТФ </a:t>
            </a:r>
            <a:r>
              <a:rPr lang="en-US" dirty="0" smtClean="0">
                <a:latin typeface="Arial" pitchFamily="34" charset="0"/>
              </a:rPr>
              <a:t>23(3</a:t>
            </a:r>
            <a:r>
              <a:rPr lang="en-US" dirty="0">
                <a:latin typeface="Arial" pitchFamily="34" charset="0"/>
              </a:rPr>
              <a:t>), 1976</a:t>
            </a:r>
          </a:p>
          <a:p>
            <a:pPr algn="ctr"/>
            <a:r>
              <a:rPr lang="ru-RU" dirty="0" smtClean="0">
                <a:latin typeface="Arial" pitchFamily="34" charset="0"/>
              </a:rPr>
              <a:t>Ю.Ю. Косвинцев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</a:rPr>
              <a:t>Ю.А. Кушнир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</a:rPr>
              <a:t>В.И. Морозов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1"/>
          <a:stretch>
            <a:fillRect/>
          </a:stretch>
        </p:blipFill>
        <p:spPr bwMode="auto">
          <a:xfrm>
            <a:off x="0" y="2276872"/>
            <a:ext cx="3833205" cy="3697089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563739" y="6062946"/>
            <a:ext cx="2016522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 smtClean="0">
                <a:latin typeface="Arial" pitchFamily="34" charset="0"/>
                <a:sym typeface="Mathematica1" pitchFamily="2" charset="2"/>
              </a:rPr>
              <a:t>T </a:t>
            </a:r>
            <a:r>
              <a:rPr lang="en-US" dirty="0" smtClean="0">
                <a:latin typeface="Arial" pitchFamily="34" charset="0"/>
              </a:rPr>
              <a:t>= 25±2 </a:t>
            </a:r>
            <a:r>
              <a:rPr lang="en-US" dirty="0">
                <a:latin typeface="Arial" pitchFamily="34" charset="0"/>
              </a:rPr>
              <a:t>sec</a:t>
            </a:r>
          </a:p>
        </p:txBody>
      </p:sp>
    </p:spTree>
    <p:extLst>
      <p:ext uri="{BB962C8B-B14F-4D97-AF65-F5344CB8AC3E}">
        <p14:creationId xmlns:p14="http://schemas.microsoft.com/office/powerpoint/2010/main" val="22617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/>
          </a:solidFill>
        </p:spPr>
        <p:txBody>
          <a:bodyPr/>
          <a:lstStyle/>
          <a:p>
            <a:r>
              <a:rPr lang="ru-RU" sz="1800" b="1" dirty="0"/>
              <a:t>Ю.Г.Абов, В.В.Васильев,В.В.Владимирский, И.Б.Рожнин</a:t>
            </a:r>
            <a:br>
              <a:rPr lang="ru-RU" sz="1800" b="1" dirty="0"/>
            </a:br>
            <a:r>
              <a:rPr lang="ru-RU" sz="1800" b="1" dirty="0"/>
              <a:t>Письма ЖЭТФ, т.44(8), 369, (1986).</a:t>
            </a:r>
          </a:p>
        </p:txBody>
      </p:sp>
      <p:pic>
        <p:nvPicPr>
          <p:cNvPr id="66563" name="Picture 3" descr="abov_8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810173"/>
            <a:ext cx="9145588" cy="41764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22938"/>
            <a:ext cx="9144000" cy="1135062"/>
          </a:xfr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241" y="5003707"/>
            <a:ext cx="912675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 smtClean="0">
                <a:latin typeface="Arial" pitchFamily="34" charset="0"/>
              </a:rPr>
              <a:t>Главная проблема данной </a:t>
            </a:r>
            <a:r>
              <a:rPr lang="ru-RU" dirty="0" smtClean="0">
                <a:latin typeface="Arial" pitchFamily="34" charset="0"/>
              </a:rPr>
              <a:t>системы - </a:t>
            </a:r>
            <a:r>
              <a:rPr lang="ru-RU" dirty="0" smtClean="0">
                <a:latin typeface="Arial" pitchFamily="34" charset="0"/>
              </a:rPr>
              <a:t>слишком большая электрическая мощность (порядка 100 кВт)</a:t>
            </a:r>
            <a:endParaRPr lang="el-G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859338" y="260350"/>
            <a:ext cx="3995737" cy="10895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>
                <a:latin typeface="Arial" pitchFamily="34" charset="0"/>
              </a:rPr>
              <a:t>Главные проблемы</a:t>
            </a:r>
            <a:r>
              <a:rPr lang="en-US" b="1" dirty="0" smtClean="0">
                <a:latin typeface="Arial" pitchFamily="34" charset="0"/>
              </a:rPr>
              <a:t>: </a:t>
            </a:r>
            <a:endParaRPr lang="en-US" b="1" dirty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latin typeface="Arial" pitchFamily="34" charset="0"/>
              </a:rPr>
              <a:t>1</a:t>
            </a:r>
            <a:r>
              <a:rPr lang="en-US" b="1" dirty="0">
                <a:latin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</a:rPr>
              <a:t>Впуск и выпуск нейтронов.</a:t>
            </a:r>
            <a:endParaRPr lang="en-US" b="1" dirty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latin typeface="Arial" pitchFamily="34" charset="0"/>
              </a:rPr>
              <a:t>2</a:t>
            </a:r>
            <a:r>
              <a:rPr lang="en-US" b="1" dirty="0">
                <a:latin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</a:rPr>
              <a:t>Огромная установка, мало места для хранения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46196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5899" r="7480" b="9348"/>
          <a:stretch>
            <a:fillRect/>
          </a:stretch>
        </p:blipFill>
        <p:spPr bwMode="auto">
          <a:xfrm>
            <a:off x="5076825" y="1989138"/>
            <a:ext cx="35845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39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827088" y="2757488"/>
                <a:ext cx="127791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sz="1400" b="1" dirty="0" smtClean="0">
                    <a:latin typeface="Arial" pitchFamily="34" charset="0"/>
                    <a:sym typeface="Mathematica1" pitchFamily="2" charset="2"/>
                  </a:rPr>
                  <a:t>T = 877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  <a:ea typeface="Cambria Math"/>
                        <a:sym typeface="Mathematica1" pitchFamily="2" charset="2"/>
                      </a:rPr>
                      <m:t>±</m:t>
                    </m:r>
                  </m:oMath>
                </a14:m>
                <a:r>
                  <a:rPr lang="en-US" sz="1400" b="1" dirty="0" smtClean="0">
                    <a:latin typeface="Arial" pitchFamily="34" charset="0"/>
                    <a:sym typeface="Mathematica1" pitchFamily="2" charset="2"/>
                  </a:rPr>
                  <a:t>10 </a:t>
                </a:r>
                <a:r>
                  <a:rPr lang="en-US" sz="1400" b="1" dirty="0">
                    <a:latin typeface="Arial" pitchFamily="34" charset="0"/>
                    <a:sym typeface="Mathematica1" pitchFamily="2" charset="2"/>
                  </a:rPr>
                  <a:t>s</a:t>
                </a:r>
              </a:p>
            </p:txBody>
          </p:sp>
        </mc:Choice>
        <mc:Fallback xmlns="">
          <p:sp>
            <p:nvSpPr>
              <p:cNvPr id="215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2757488"/>
                <a:ext cx="1277914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435" t="-1961" r="-957" b="-1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417</Words>
  <Application>Microsoft Office PowerPoint</Application>
  <PresentationFormat>Экран (4:3)</PresentationFormat>
  <Paragraphs>75</Paragraphs>
  <Slides>19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Формула</vt:lpstr>
      <vt:lpstr>Equation</vt:lpstr>
      <vt:lpstr>Graph</vt:lpstr>
      <vt:lpstr>Магнитная ловушка для ультрахолодных нейтронов</vt:lpstr>
      <vt:lpstr>Атомный магнитный момент в неоднородном магнитном поле 1922 – Штерн и Герлах</vt:lpstr>
      <vt:lpstr>Презентация PowerPoint</vt:lpstr>
      <vt:lpstr>Презентация PowerPoint</vt:lpstr>
      <vt:lpstr>Отражение УХН магнитным барьером W. Paul, in Proc. Int. Conf. on Nuclear Physics and Physics of Fundamental Particles, Chicago, 1951.   V.V. Vladimirskii, Sov.Phys. - JETP 12, 740, 1961 </vt:lpstr>
      <vt:lpstr>Презентация PowerPoint</vt:lpstr>
      <vt:lpstr>Презентация PowerPoint</vt:lpstr>
      <vt:lpstr>Ю.Г.Абов, В.В.Васильев,В.В.Владимирский, И.Б.Рожнин Письма ЖЭТФ, т.44(8), 369, (1986).</vt:lpstr>
      <vt:lpstr>Презентация PowerPoint</vt:lpstr>
      <vt:lpstr>Магнитная стенка</vt:lpstr>
      <vt:lpstr>Разработка стратегии эксперимента </vt:lpstr>
      <vt:lpstr>Магнитно-гравитационная ловушка</vt:lpstr>
      <vt:lpstr>Заполнение ловушки</vt:lpstr>
      <vt:lpstr>Монитор заполнения ловушки</vt:lpstr>
      <vt:lpstr>Контроль поляризации УХН</vt:lpstr>
      <vt:lpstr>Нерешенные проблемы первой ловушки</vt:lpstr>
      <vt:lpstr>Презентация PowerPoint</vt:lpstr>
      <vt:lpstr>Конструкция новой ловушки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Ежов В Ф</dc:creator>
  <cp:lastModifiedBy>Gleb</cp:lastModifiedBy>
  <cp:revision>53</cp:revision>
  <dcterms:created xsi:type="dcterms:W3CDTF">2013-10-14T07:02:47Z</dcterms:created>
  <dcterms:modified xsi:type="dcterms:W3CDTF">2013-12-23T11:49:41Z</dcterms:modified>
</cp:coreProperties>
</file>