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2" r:id="rId3"/>
    <p:sldId id="271" r:id="rId4"/>
    <p:sldId id="263" r:id="rId5"/>
    <p:sldId id="274" r:id="rId6"/>
    <p:sldId id="275" r:id="rId7"/>
    <p:sldId id="277" r:id="rId8"/>
    <p:sldId id="265" r:id="rId9"/>
    <p:sldId id="264" r:id="rId10"/>
    <p:sldId id="266" r:id="rId11"/>
    <p:sldId id="267" r:id="rId12"/>
    <p:sldId id="262" r:id="rId13"/>
    <p:sldId id="273" r:id="rId14"/>
    <p:sldId id="276" r:id="rId15"/>
    <p:sldId id="269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5D5F-C8BD-489C-B45E-C5F09B4557A9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4DF4A-3360-47B4-9178-3FAA30928F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5D5F-C8BD-489C-B45E-C5F09B4557A9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DF4A-3360-47B4-9178-3FAA30928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5D5F-C8BD-489C-B45E-C5F09B4557A9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DF4A-3360-47B4-9178-3FAA30928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5D5F-C8BD-489C-B45E-C5F09B4557A9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DF4A-3360-47B4-9178-3FAA30928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5D5F-C8BD-489C-B45E-C5F09B4557A9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DF4A-3360-47B4-9178-3FAA30928F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5D5F-C8BD-489C-B45E-C5F09B4557A9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DF4A-3360-47B4-9178-3FAA30928F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5D5F-C8BD-489C-B45E-C5F09B4557A9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DF4A-3360-47B4-9178-3FAA30928F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5D5F-C8BD-489C-B45E-C5F09B4557A9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DF4A-3360-47B4-9178-3FAA30928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5D5F-C8BD-489C-B45E-C5F09B4557A9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DF4A-3360-47B4-9178-3FAA30928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5D5F-C8BD-489C-B45E-C5F09B4557A9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DF4A-3360-47B4-9178-3FAA30928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5D5F-C8BD-489C-B45E-C5F09B4557A9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DF4A-3360-47B4-9178-3FAA30928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E75D5F-C8BD-489C-B45E-C5F09B4557A9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704DF4A-3360-47B4-9178-3FAA30928F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Методика спин-эхо </a:t>
            </a:r>
            <a:r>
              <a:rPr lang="ru-RU" sz="4800" dirty="0" err="1" smtClean="0"/>
              <a:t>малоуглового</a:t>
            </a:r>
            <a:r>
              <a:rPr lang="ru-RU" sz="4800" dirty="0" smtClean="0"/>
              <a:t> рассеяния нейтронов на монохроматическом пучке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1592" y="4509120"/>
            <a:ext cx="6400800" cy="1219200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ru-RU" sz="5500" b="1" dirty="0" smtClean="0">
                <a:solidFill>
                  <a:schemeClr val="tx1"/>
                </a:solidFill>
              </a:rPr>
              <a:t>К.А. Павлов</a:t>
            </a:r>
          </a:p>
          <a:p>
            <a:pPr algn="r"/>
            <a:r>
              <a:rPr lang="ru-RU" sz="5500" b="1" dirty="0" smtClean="0">
                <a:solidFill>
                  <a:schemeClr val="tx1"/>
                </a:solidFill>
              </a:rPr>
              <a:t>В.Н. </a:t>
            </a:r>
            <a:r>
              <a:rPr lang="ru-RU" sz="5500" b="1" dirty="0" err="1" smtClean="0">
                <a:solidFill>
                  <a:schemeClr val="tx1"/>
                </a:solidFill>
              </a:rPr>
              <a:t>Забенкин</a:t>
            </a:r>
            <a:endParaRPr lang="ru-RU" sz="5500" b="1" dirty="0" smtClean="0">
              <a:solidFill>
                <a:schemeClr val="tx1"/>
              </a:solidFill>
            </a:endParaRPr>
          </a:p>
          <a:p>
            <a:pPr algn="r"/>
            <a:r>
              <a:rPr lang="ru-RU" sz="5500" dirty="0" smtClean="0">
                <a:solidFill>
                  <a:schemeClr val="tx1"/>
                </a:solidFill>
              </a:rPr>
              <a:t>Санкт-Петербургский Государственный Университет</a:t>
            </a:r>
          </a:p>
          <a:p>
            <a:pPr algn="r"/>
            <a:r>
              <a:rPr lang="ru-RU" sz="5500" dirty="0" smtClean="0">
                <a:solidFill>
                  <a:schemeClr val="tx1"/>
                </a:solidFill>
              </a:rPr>
              <a:t>Петербургский Институт Ядерной </a:t>
            </a:r>
            <a:r>
              <a:rPr lang="ru-RU" sz="5500" dirty="0" smtClean="0">
                <a:solidFill>
                  <a:schemeClr val="tx1"/>
                </a:solidFill>
              </a:rPr>
              <a:t>Физики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4487"/>
            <a:ext cx="1174969" cy="117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https://mail-attachment.googleusercontent.com/attachment/?ui=2&amp;ik=8d1fcd088f&amp;view=att&amp;th=14231a2968b4317f&amp;attid=0.1&amp;disp=inline&amp;safe=1&amp;zw&amp;saduie=AG9B_P_fZC3yKkbewTK8el0XyjWz&amp;sadet=1383812341598&amp;sads=yRFBh4q1cSJdhIBfZq_g5seFwHk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3" y="184488"/>
            <a:ext cx="1036593" cy="123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5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03448"/>
            <a:ext cx="8229600" cy="1600200"/>
          </a:xfrm>
        </p:spPr>
        <p:txBody>
          <a:bodyPr/>
          <a:lstStyle/>
          <a:p>
            <a:r>
              <a:rPr lang="en-US" dirty="0" smtClean="0"/>
              <a:t>SESANS (Delft)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b) – </a:t>
            </a:r>
            <a:r>
              <a:rPr lang="ru-RU" dirty="0">
                <a:solidFill>
                  <a:schemeClr val="tx1"/>
                </a:solidFill>
              </a:rPr>
              <a:t>монохроматор, (а) – поляризатор, (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ru-RU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, (h) – </a:t>
            </a:r>
            <a:r>
              <a:rPr lang="ru-RU" dirty="0">
                <a:solidFill>
                  <a:schemeClr val="tx1"/>
                </a:solidFill>
              </a:rPr>
              <a:t>флипперы, (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ru-RU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ru-RU" dirty="0">
                <a:solidFill>
                  <a:schemeClr val="tx1"/>
                </a:solidFill>
              </a:rPr>
              <a:t>магниты </a:t>
            </a:r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ru-RU" dirty="0">
                <a:solidFill>
                  <a:schemeClr val="tx1"/>
                </a:solidFill>
              </a:rPr>
              <a:t>плеча, (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ru-RU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ru-RU" dirty="0">
                <a:solidFill>
                  <a:schemeClr val="tx1"/>
                </a:solidFill>
              </a:rPr>
              <a:t>область ведущего поля, </a:t>
            </a:r>
            <a:r>
              <a:rPr lang="en-US" dirty="0">
                <a:solidFill>
                  <a:schemeClr val="tx1"/>
                </a:solidFill>
              </a:rPr>
              <a:t>(f) – </a:t>
            </a:r>
            <a:r>
              <a:rPr lang="ru-RU" dirty="0">
                <a:solidFill>
                  <a:schemeClr val="tx1"/>
                </a:solidFill>
              </a:rPr>
              <a:t>токовый экран, </a:t>
            </a:r>
            <a:r>
              <a:rPr lang="en-US" dirty="0">
                <a:solidFill>
                  <a:schemeClr val="tx1"/>
                </a:solidFill>
              </a:rPr>
              <a:t>(g) – </a:t>
            </a:r>
            <a:r>
              <a:rPr lang="ru-RU" dirty="0">
                <a:solidFill>
                  <a:schemeClr val="tx1"/>
                </a:solidFill>
              </a:rPr>
              <a:t>узел образца, (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 – </a:t>
            </a:r>
            <a:r>
              <a:rPr lang="ru-RU" dirty="0">
                <a:solidFill>
                  <a:schemeClr val="tx1"/>
                </a:solidFill>
              </a:rPr>
              <a:t>анализатор, (</a:t>
            </a:r>
            <a:r>
              <a:rPr lang="en-US" dirty="0">
                <a:solidFill>
                  <a:schemeClr val="tx1"/>
                </a:solidFill>
              </a:rPr>
              <a:t>j) - </a:t>
            </a:r>
            <a:r>
              <a:rPr lang="ru-RU" dirty="0" smtClean="0">
                <a:solidFill>
                  <a:schemeClr val="tx1"/>
                </a:solidFill>
              </a:rPr>
              <a:t>детектор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9"/>
            <a:ext cx="8309877" cy="358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2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40" y="-419100"/>
            <a:ext cx="8229600" cy="1600200"/>
          </a:xfrm>
        </p:spPr>
        <p:txBody>
          <a:bodyPr/>
          <a:lstStyle/>
          <a:p>
            <a:r>
              <a:rPr lang="ru-RU" dirty="0" smtClean="0"/>
              <a:t>СЭМУРН (ПИЯФ)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91" y="1386274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 2005 г., на базе прибора </a:t>
            </a:r>
            <a:r>
              <a:rPr lang="en-US" dirty="0" smtClean="0">
                <a:solidFill>
                  <a:schemeClr val="tx1"/>
                </a:solidFill>
              </a:rPr>
              <a:t>3d-</a:t>
            </a:r>
            <a:r>
              <a:rPr lang="ru-RU" dirty="0" smtClean="0">
                <a:solidFill>
                  <a:schemeClr val="tx1"/>
                </a:solidFill>
              </a:rPr>
              <a:t>анализа поляризации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Измерительный диапазон 20 – 300 </a:t>
            </a:r>
            <a:r>
              <a:rPr lang="ru-RU" dirty="0" err="1" smtClean="0">
                <a:solidFill>
                  <a:schemeClr val="tx1"/>
                </a:solidFill>
              </a:rPr>
              <a:t>нм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Флиппер вместо смены направления поля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8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0" name="Picture 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4" y="2780928"/>
            <a:ext cx="8823617" cy="385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8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ru-RU" dirty="0" smtClean="0"/>
              <a:t>СЭМУРН (ПИЯФ)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70832" cy="556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и диапазон применения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материалов в широком диапазоне масштабов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 (от единиц </a:t>
            </a:r>
            <a:r>
              <a:rPr lang="ru-RU" alt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 мкм): фрактальные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объекты, упаковка белка в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клетках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 измерений МУРН (УМУРН)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с крупномасштабными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неоднородностями  (больше 10 </a:t>
            </a:r>
            <a:r>
              <a:rPr lang="ru-RU" alt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магнитные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домены, фотонные кристаллы, коллоидные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растворы</a:t>
            </a:r>
          </a:p>
          <a:p>
            <a:endParaRPr lang="ru-RU" altLang="ru-RU" dirty="0">
              <a:latin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631627" y="6103763"/>
            <a:ext cx="76327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V="1">
            <a:off x="776090" y="5922788"/>
            <a:ext cx="0" cy="360363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 flipV="1">
            <a:off x="2215952" y="5922788"/>
            <a:ext cx="0" cy="360363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V="1">
            <a:off x="3655815" y="5922788"/>
            <a:ext cx="0" cy="360363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 flipV="1">
            <a:off x="5095677" y="5922788"/>
            <a:ext cx="0" cy="360363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 flipV="1">
            <a:off x="6537127" y="5922788"/>
            <a:ext cx="0" cy="360363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 flipV="1">
            <a:off x="7903965" y="5922788"/>
            <a:ext cx="0" cy="360363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539552" y="6446663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chemeClr val="accent2"/>
                </a:solidFill>
              </a:rPr>
              <a:t>1</a:t>
            </a:r>
            <a:r>
              <a:rPr lang="ru-RU" altLang="ru-RU" b="1">
                <a:solidFill>
                  <a:schemeClr val="accent2"/>
                </a:solidFill>
              </a:rPr>
              <a:t> нм</a:t>
            </a: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1820665" y="6419676"/>
            <a:ext cx="809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chemeClr val="accent2"/>
                </a:solidFill>
              </a:rPr>
              <a:t>1</a:t>
            </a:r>
            <a:r>
              <a:rPr lang="ru-RU" altLang="ru-RU" b="1">
                <a:solidFill>
                  <a:schemeClr val="accent2"/>
                </a:solidFill>
              </a:rPr>
              <a:t>0 нм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3143052" y="6419676"/>
            <a:ext cx="1019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0.</a:t>
            </a:r>
            <a:r>
              <a:rPr lang="en-US" altLang="ru-RU" b="1">
                <a:solidFill>
                  <a:schemeClr val="accent2"/>
                </a:solidFill>
              </a:rPr>
              <a:t>1</a:t>
            </a:r>
            <a:r>
              <a:rPr lang="ru-RU" altLang="ru-RU" b="1">
                <a:solidFill>
                  <a:schemeClr val="accent2"/>
                </a:solidFill>
              </a:rPr>
              <a:t> мкм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4698802" y="6419676"/>
            <a:ext cx="82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chemeClr val="accent2"/>
                </a:solidFill>
              </a:rPr>
              <a:t>1</a:t>
            </a:r>
            <a:r>
              <a:rPr lang="ru-RU" altLang="ru-RU" b="1" dirty="0">
                <a:solidFill>
                  <a:schemeClr val="accent2"/>
                </a:solidFill>
              </a:rPr>
              <a:t> мкм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6021190" y="6419676"/>
            <a:ext cx="95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chemeClr val="accent2"/>
                </a:solidFill>
              </a:rPr>
              <a:t>1</a:t>
            </a:r>
            <a:r>
              <a:rPr lang="ru-RU" altLang="ru-RU" b="1">
                <a:solidFill>
                  <a:schemeClr val="accent2"/>
                </a:solidFill>
              </a:rPr>
              <a:t>0 мкм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7364215" y="6419676"/>
            <a:ext cx="108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chemeClr val="accent2"/>
                </a:solidFill>
              </a:rPr>
              <a:t>1</a:t>
            </a:r>
            <a:r>
              <a:rPr lang="ru-RU" altLang="ru-RU" b="1">
                <a:solidFill>
                  <a:schemeClr val="accent2"/>
                </a:solidFill>
              </a:rPr>
              <a:t>00 мкм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776090" y="5346526"/>
            <a:ext cx="4319587" cy="360362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>
                  <a:alpha val="21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3655815" y="4841701"/>
            <a:ext cx="2951162" cy="360362"/>
          </a:xfrm>
          <a:prstGeom prst="rect">
            <a:avLst/>
          </a:prstGeom>
          <a:gradFill rotWithShape="1">
            <a:gsLst>
              <a:gs pos="0">
                <a:srgbClr val="004700">
                  <a:alpha val="90999"/>
                </a:srgbClr>
              </a:gs>
              <a:gs pos="100000">
                <a:srgbClr val="009900">
                  <a:alpha val="12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</a:rPr>
              <a:t>УМУРН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2503290" y="4338463"/>
            <a:ext cx="4249737" cy="36036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</a:rPr>
              <a:t>СЭМУРН</a:t>
            </a:r>
          </a:p>
        </p:txBody>
      </p:sp>
      <p:sp>
        <p:nvSpPr>
          <p:cNvPr id="20" name="Text Box 53"/>
          <p:cNvSpPr txBox="1">
            <a:spLocks noChangeArrowheads="1"/>
          </p:cNvSpPr>
          <p:nvPr/>
        </p:nvSpPr>
        <p:spPr bwMode="auto">
          <a:xfrm>
            <a:off x="776090" y="5348113"/>
            <a:ext cx="885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</a:rPr>
              <a:t>МУРН</a:t>
            </a:r>
          </a:p>
        </p:txBody>
      </p:sp>
    </p:spTree>
    <p:extLst>
      <p:ext uri="{BB962C8B-B14F-4D97-AF65-F5344CB8AC3E}">
        <p14:creationId xmlns:p14="http://schemas.microsoft.com/office/powerpoint/2010/main" val="10154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6002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Масштабы исследуемых структур лежат в области, охваченной методиками МУРН и УМУРН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 требует хорошей коллимации пучка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 требует позиционно-чувствительного детектора высокого разрешения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9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M. Th.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Rekveldt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J.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Plomp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W. G.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Bouwmann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W. H.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Kraan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S.V.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Grigoriev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M.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Blaauw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“Spin-echo small angle </a:t>
                </a:r>
                <a:r>
                  <a:rPr lang="en-US" dirty="0">
                    <a:solidFill>
                      <a:schemeClr val="tx1"/>
                    </a:solidFill>
                  </a:rPr>
                  <a:t>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cattering in Delft”, Review of scientific instruments 76, 033901 (2005)</a:t>
                </a:r>
                <a:endParaRPr lang="ru-RU" dirty="0" smtClean="0">
                  <a:solidFill>
                    <a:schemeClr val="tx1"/>
                  </a:solidFill>
                </a:endParaRPr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Величко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Е.В. и др. «Установка спин-эхо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малоуглового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рассеяния нейтронов: тестовый эксперимент на коллоидных кристаллах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𝑆𝑖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», Поверхность, 2013, №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5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Четвериков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Ю.О. «</a:t>
                </a:r>
                <a:r>
                  <a:rPr lang="ru-RU" dirty="0">
                    <a:solidFill>
                      <a:schemeClr val="tx1"/>
                    </a:solidFill>
                  </a:rPr>
                  <a:t>Развитие методики спин-эхо </a:t>
                </a:r>
                <a:r>
                  <a:rPr lang="ru-RU" dirty="0" err="1">
                    <a:solidFill>
                      <a:schemeClr val="tx1"/>
                    </a:solidFill>
                  </a:rPr>
                  <a:t>малоуглового</a:t>
                </a:r>
                <a:r>
                  <a:rPr lang="ru-RU" dirty="0">
                    <a:solidFill>
                      <a:schemeClr val="tx1"/>
                    </a:solidFill>
                  </a:rPr>
                  <a:t> рассеяния нейтронов для исследований конденсированного состояния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»</a:t>
                </a:r>
              </a:p>
              <a:p>
                <a:r>
                  <a:rPr lang="en-US" smtClean="0">
                    <a:solidFill>
                      <a:schemeClr val="tx1"/>
                    </a:solidFill>
                  </a:rPr>
                  <a:t>www.mlz-garching.de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752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8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6002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6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dirty="0" err="1" smtClean="0"/>
              <a:t>Малоугловое</a:t>
            </a:r>
            <a:r>
              <a:rPr lang="ru-RU" dirty="0" smtClean="0"/>
              <a:t> рассеяние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Объекты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с характерным размером неоднородностей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10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÷1000 нм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: </a:t>
                </a:r>
                <a:r>
                  <a:rPr lang="ru-RU" dirty="0">
                    <a:solidFill>
                      <a:schemeClr val="tx1"/>
                    </a:solidFill>
                  </a:rPr>
                  <a:t>биологические молекулы в растворе, объёмные дефекты в кристаллических веществах,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кластерная структура </a:t>
                </a:r>
                <a:r>
                  <a:rPr lang="ru-RU" dirty="0">
                    <a:solidFill>
                      <a:schemeClr val="tx1"/>
                    </a:solidFill>
                  </a:rPr>
                  <a:t>жидкостей и аморфных тел, включения в пористых и гранулированных материалах, </a:t>
                </a:r>
                <a:r>
                  <a:rPr lang="ru-RU" dirty="0" err="1">
                    <a:solidFill>
                      <a:schemeClr val="tx1"/>
                    </a:solidFill>
                  </a:rPr>
                  <a:t>наноструктурированные</a:t>
                </a:r>
                <a:r>
                  <a:rPr lang="ru-RU" dirty="0">
                    <a:solidFill>
                      <a:schemeClr val="tx1"/>
                    </a:solidFill>
                  </a:rPr>
                  <a:t> материалы, коллоидные системы, домены и доменные границы в магнетиках и др.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29600" cy="4525963"/>
              </a:xfrm>
              <a:blipFill rotWithShape="1">
                <a:blip r:embed="rId2"/>
                <a:stretch>
                  <a:fillRect l="-1037" t="-942" r="-1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7"/>
            <a:ext cx="2160240" cy="217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221087"/>
            <a:ext cx="2573511" cy="222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7"/>
            <a:ext cx="2448272" cy="21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dirty="0" err="1" smtClean="0"/>
              <a:t>Малоугловое</a:t>
            </a:r>
            <a:r>
              <a:rPr lang="ru-RU" dirty="0" smtClean="0"/>
              <a:t> рассеяние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Размеры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неоднородностей существенно превышают длину волны тепловых нейтронов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÷10 </m:t>
                    </m:r>
                    <m:acc>
                      <m:accPr>
                        <m:chr m:val="̇"/>
                        <m:ctrlP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А</m:t>
                        </m:r>
                      </m:e>
                    </m:acc>
                  </m:oMath>
                </a14:m>
                <a:endParaRPr lang="ru-RU" dirty="0" smtClean="0">
                  <a:solidFill>
                    <a:schemeClr val="tx1"/>
                  </a:solidFill>
                </a:endParaRPr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Из закона Брэгга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	</a:t>
                </a:r>
                <a:r>
                  <a:rPr lang="en-US" dirty="0" smtClean="0">
                    <a:solidFill>
                      <a:schemeClr val="tx1"/>
                    </a:solidFill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arc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num>
                          <m:den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6000" b="1" dirty="0" smtClean="0">
                    <a:solidFill>
                      <a:schemeClr val="tx1"/>
                    </a:solidFill>
                  </a:rPr>
                  <a:t>		</a:t>
                </a:r>
                <a:r>
                  <a:rPr lang="ru-RU" sz="6000" b="1" dirty="0" smtClean="0">
                    <a:solidFill>
                      <a:schemeClr val="tx1"/>
                    </a:solidFill>
                  </a:rPr>
                  <a:t>↓</a:t>
                </a:r>
                <a:endParaRPr lang="en-US" sz="6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∼1°</m:t>
                    </m:r>
                  </m:oMath>
                </a14:m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4104605" cy="328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dirty="0" err="1" smtClean="0"/>
              <a:t>Малоугловое</a:t>
            </a:r>
            <a:r>
              <a:rPr lang="ru-RU" dirty="0" smtClean="0"/>
              <a:t> рассеяние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704751" cy="52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1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600200"/>
          </a:xfrm>
        </p:spPr>
        <p:txBody>
          <a:bodyPr/>
          <a:lstStyle/>
          <a:p>
            <a:r>
              <a:rPr lang="ru-RU" dirty="0" smtClean="0"/>
              <a:t>Принцип спинового эха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основе – ларморовская прецессия спина при движении в магнитном поле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473203" cy="340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24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Принципиальная схема прибора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" y="2204864"/>
            <a:ext cx="9068896" cy="22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57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Принципиальная схема прибора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Степень </a:t>
            </a:r>
            <a:r>
              <a:rPr lang="ru-RU" dirty="0" err="1" smtClean="0">
                <a:solidFill>
                  <a:schemeClr val="tx1"/>
                </a:solidFill>
              </a:rPr>
              <a:t>коллимированности</a:t>
            </a:r>
            <a:r>
              <a:rPr lang="ru-RU" dirty="0" smtClean="0">
                <a:solidFill>
                  <a:schemeClr val="tx1"/>
                </a:solidFill>
              </a:rPr>
              <a:t> пучка не важна!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4" y="2254776"/>
            <a:ext cx="9004412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8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18" y="-675456"/>
            <a:ext cx="8229600" cy="1600200"/>
          </a:xfrm>
        </p:spPr>
        <p:txBody>
          <a:bodyPr/>
          <a:lstStyle/>
          <a:p>
            <a:r>
              <a:rPr lang="ru-RU" dirty="0" smtClean="0"/>
              <a:t>Ход измерений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10418" y="1268760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Пространственное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расщепление нейтронной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волны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418" y="1268760"/>
                <a:ext cx="8229600" cy="4525963"/>
              </a:xfrm>
              <a:blipFill rotWithShape="1">
                <a:blip r:embed="rId2"/>
                <a:stretch>
                  <a:fillRect l="-815" t="-21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0" y="1628800"/>
            <a:ext cx="4968553" cy="30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3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ru-RU" dirty="0" smtClean="0"/>
              <a:t>Ход измерений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238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339752" y="5229200"/>
                <a:ext cx="4464496" cy="83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ru-RU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𝐵𝐿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𝑐𝑡𝑔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229200"/>
                <a:ext cx="4464496" cy="8302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/>
          <p:cNvSpPr txBox="1">
            <a:spLocks/>
          </p:cNvSpPr>
          <p:nvPr/>
        </p:nvSpPr>
        <p:spPr>
          <a:xfrm>
            <a:off x="410418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Интерференция компонент волны после прохождения магнитов прецессии и образца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Сканирование по спин-эхо длине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9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15177</TotalTime>
  <Words>468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Методика спин-эхо малоуглового рассеяния нейтронов на монохроматическом пучке</vt:lpstr>
      <vt:lpstr>Малоугловое рассеяние</vt:lpstr>
      <vt:lpstr>Малоугловое рассеяние</vt:lpstr>
      <vt:lpstr>Малоугловое рассеяние</vt:lpstr>
      <vt:lpstr>Принцип спинового эха</vt:lpstr>
      <vt:lpstr>Принципиальная схема прибора</vt:lpstr>
      <vt:lpstr>Принципиальная схема прибора</vt:lpstr>
      <vt:lpstr>Ход измерений</vt:lpstr>
      <vt:lpstr>Ход измерений</vt:lpstr>
      <vt:lpstr>SESANS (Delft)</vt:lpstr>
      <vt:lpstr>СЭМУРН (ПИЯФ)</vt:lpstr>
      <vt:lpstr>СЭМУРН (ПИЯФ)</vt:lpstr>
      <vt:lpstr>Область и диапазон применения</vt:lpstr>
      <vt:lpstr>Заключение</vt:lpstr>
      <vt:lpstr>Ссылки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твердооксидных мембран методом спин-эхо малоуглового рассеяния нейтронов</dc:title>
  <dc:creator>cosmos</dc:creator>
  <cp:lastModifiedBy>cosmos</cp:lastModifiedBy>
  <cp:revision>38</cp:revision>
  <dcterms:created xsi:type="dcterms:W3CDTF">2013-10-31T05:46:04Z</dcterms:created>
  <dcterms:modified xsi:type="dcterms:W3CDTF">2013-12-24T09:28:39Z</dcterms:modified>
</cp:coreProperties>
</file>