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72" r:id="rId2"/>
    <p:sldId id="258" r:id="rId3"/>
    <p:sldId id="257" r:id="rId4"/>
    <p:sldId id="268" r:id="rId5"/>
    <p:sldId id="259" r:id="rId6"/>
    <p:sldId id="260" r:id="rId7"/>
    <p:sldId id="261" r:id="rId8"/>
    <p:sldId id="262" r:id="rId9"/>
    <p:sldId id="269" r:id="rId10"/>
    <p:sldId id="270" r:id="rId11"/>
    <p:sldId id="271" r:id="rId12"/>
    <p:sldId id="264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B7A5"/>
    <a:srgbClr val="3F9B8C"/>
    <a:srgbClr val="3D9586"/>
    <a:srgbClr val="2CA68F"/>
    <a:srgbClr val="1FA18B"/>
    <a:srgbClr val="66E0C9"/>
    <a:srgbClr val="125A4C"/>
    <a:srgbClr val="003620"/>
    <a:srgbClr val="FE2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0" autoAdjust="0"/>
    <p:restoredTop sz="94684" autoAdjust="0"/>
  </p:normalViewPr>
  <p:slideViewPr>
    <p:cSldViewPr>
      <p:cViewPr varScale="1">
        <p:scale>
          <a:sx n="75" d="100"/>
          <a:sy n="75" d="100"/>
        </p:scale>
        <p:origin x="-97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21B2F0-59A5-4CD1-9FD6-1DCC59346DC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5B67B8-7E7E-45A2-9AF1-0FCE48E40502}">
      <dgm:prSet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 algn="ctr" rtl="0"/>
          <a:r>
            <a:rPr lang="ru-RU" sz="1600" dirty="0" smtClean="0">
              <a:solidFill>
                <a:schemeClr val="tx1"/>
              </a:solidFill>
            </a:rPr>
            <a:t>Ицхак Рабин,  </a:t>
          </a:r>
          <a:r>
            <a:rPr lang="ru-RU" sz="1600" dirty="0" err="1" smtClean="0">
              <a:solidFill>
                <a:schemeClr val="tx1"/>
              </a:solidFill>
            </a:rPr>
            <a:t>Шимон</a:t>
          </a:r>
          <a:r>
            <a:rPr lang="ru-RU" sz="1600" dirty="0" smtClean="0">
              <a:solidFill>
                <a:schemeClr val="tx1"/>
              </a:solidFill>
            </a:rPr>
            <a:t> Перес,  Ясир Арафат (премия мира)— «За усилия по достижению мира на Ближнем Востоке»</a:t>
          </a:r>
          <a:endParaRPr lang="ru-RU" sz="1600" dirty="0">
            <a:solidFill>
              <a:schemeClr val="tx1"/>
            </a:solidFill>
          </a:endParaRPr>
        </a:p>
      </dgm:t>
    </dgm:pt>
    <dgm:pt modelId="{B27B06FC-72BE-4DCD-A33C-E7B0623196C6}" type="parTrans" cxnId="{9D0EF43C-11F7-43A6-8F5B-2ED9025EE5FC}">
      <dgm:prSet/>
      <dgm:spPr/>
      <dgm:t>
        <a:bodyPr/>
        <a:lstStyle/>
        <a:p>
          <a:endParaRPr lang="ru-RU"/>
        </a:p>
      </dgm:t>
    </dgm:pt>
    <dgm:pt modelId="{9E5AC938-C7C5-4D46-917A-6CFA927F9F0B}" type="sibTrans" cxnId="{9D0EF43C-11F7-43A6-8F5B-2ED9025EE5FC}">
      <dgm:prSet/>
      <dgm:spPr/>
      <dgm:t>
        <a:bodyPr/>
        <a:lstStyle/>
        <a:p>
          <a:endParaRPr lang="ru-RU"/>
        </a:p>
      </dgm:t>
    </dgm:pt>
    <dgm:pt modelId="{333F63E8-C630-4F18-9D06-5C7CF84C2F88}">
      <dgm:prSet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 algn="ctr" rtl="0"/>
          <a:r>
            <a:rPr lang="ru-RU" sz="1600" dirty="0" smtClean="0">
              <a:solidFill>
                <a:schemeClr val="tx1"/>
              </a:solidFill>
            </a:rPr>
            <a:t>Джон </a:t>
          </a:r>
          <a:r>
            <a:rPr lang="ru-RU" sz="1600" dirty="0" err="1" smtClean="0">
              <a:solidFill>
                <a:schemeClr val="tx1"/>
              </a:solidFill>
            </a:rPr>
            <a:t>Нэш</a:t>
          </a:r>
          <a:r>
            <a:rPr lang="ru-RU" sz="1600" dirty="0" smtClean="0">
              <a:solidFill>
                <a:schemeClr val="tx1"/>
              </a:solidFill>
            </a:rPr>
            <a:t>,  </a:t>
          </a:r>
          <a:r>
            <a:rPr lang="ru-RU" sz="1600" dirty="0" err="1" smtClean="0">
              <a:solidFill>
                <a:schemeClr val="tx1"/>
              </a:solidFill>
            </a:rPr>
            <a:t>Рейнхард</a:t>
          </a:r>
          <a:r>
            <a:rPr lang="ru-RU" sz="1600" dirty="0" smtClean="0">
              <a:solidFill>
                <a:schemeClr val="tx1"/>
              </a:solidFill>
            </a:rPr>
            <a:t> </a:t>
          </a:r>
          <a:r>
            <a:rPr lang="ru-RU" sz="1600" dirty="0" err="1" smtClean="0">
              <a:solidFill>
                <a:schemeClr val="tx1"/>
              </a:solidFill>
            </a:rPr>
            <a:t>Селтон</a:t>
          </a:r>
          <a:r>
            <a:rPr lang="ru-RU" sz="1600" dirty="0" smtClean="0">
              <a:solidFill>
                <a:schemeClr val="tx1"/>
              </a:solidFill>
            </a:rPr>
            <a:t>,  Джон </a:t>
          </a:r>
          <a:r>
            <a:rPr lang="ru-RU" sz="1600" dirty="0" err="1" smtClean="0">
              <a:solidFill>
                <a:schemeClr val="tx1"/>
              </a:solidFill>
            </a:rPr>
            <a:t>Харсани</a:t>
          </a:r>
          <a:r>
            <a:rPr lang="ru-RU" sz="1600" dirty="0" smtClean="0">
              <a:solidFill>
                <a:schemeClr val="tx1"/>
              </a:solidFill>
            </a:rPr>
            <a:t> (экономика)— за фундаментальный анализ равновесия в теории некооперативных игр</a:t>
          </a:r>
          <a:endParaRPr lang="ru-RU" sz="1600" dirty="0">
            <a:solidFill>
              <a:schemeClr val="tx1"/>
            </a:solidFill>
          </a:endParaRPr>
        </a:p>
      </dgm:t>
    </dgm:pt>
    <dgm:pt modelId="{D2FDF071-A207-40FA-B4CC-83B67CD902A4}" type="parTrans" cxnId="{CD3C54E6-87EF-40EE-8398-247AE09C8E49}">
      <dgm:prSet/>
      <dgm:spPr/>
      <dgm:t>
        <a:bodyPr/>
        <a:lstStyle/>
        <a:p>
          <a:endParaRPr lang="ru-RU"/>
        </a:p>
      </dgm:t>
    </dgm:pt>
    <dgm:pt modelId="{FB42A75E-BEAC-49E5-8787-65B472A9EB6F}" type="sibTrans" cxnId="{CD3C54E6-87EF-40EE-8398-247AE09C8E49}">
      <dgm:prSet/>
      <dgm:spPr/>
      <dgm:t>
        <a:bodyPr/>
        <a:lstStyle/>
        <a:p>
          <a:endParaRPr lang="ru-RU"/>
        </a:p>
      </dgm:t>
    </dgm:pt>
    <dgm:pt modelId="{28C6126D-B4D7-431B-880A-14D934469690}">
      <dgm:prSet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 algn="ctr" rtl="0"/>
          <a:r>
            <a:rPr lang="ru-RU" sz="1600" dirty="0" smtClean="0">
              <a:solidFill>
                <a:schemeClr val="tx1"/>
              </a:solidFill>
            </a:rPr>
            <a:t>Альфред </a:t>
          </a:r>
          <a:r>
            <a:rPr lang="ru-RU" sz="1600" dirty="0" err="1" smtClean="0">
              <a:solidFill>
                <a:schemeClr val="tx1"/>
              </a:solidFill>
            </a:rPr>
            <a:t>Гилман</a:t>
          </a:r>
          <a:r>
            <a:rPr lang="ru-RU" sz="1600" dirty="0" smtClean="0">
              <a:solidFill>
                <a:schemeClr val="tx1"/>
              </a:solidFill>
            </a:rPr>
            <a:t>,  Мартин </a:t>
          </a:r>
          <a:r>
            <a:rPr lang="ru-RU" sz="1600" dirty="0" err="1" smtClean="0">
              <a:solidFill>
                <a:schemeClr val="tx1"/>
              </a:solidFill>
            </a:rPr>
            <a:t>Родбелл</a:t>
          </a:r>
          <a:r>
            <a:rPr lang="ru-RU" sz="1600" dirty="0" smtClean="0">
              <a:solidFill>
                <a:schemeClr val="tx1"/>
              </a:solidFill>
            </a:rPr>
            <a:t> (медицина)— «За открытие G-белков и их роли»</a:t>
          </a:r>
          <a:endParaRPr lang="ru-RU" sz="1600" dirty="0">
            <a:solidFill>
              <a:schemeClr val="tx1"/>
            </a:solidFill>
          </a:endParaRPr>
        </a:p>
      </dgm:t>
    </dgm:pt>
    <dgm:pt modelId="{CE134E5B-601D-40CA-9953-FE9943685F88}" type="parTrans" cxnId="{89421F17-B34D-4972-B26D-8F6D116FCF34}">
      <dgm:prSet/>
      <dgm:spPr/>
      <dgm:t>
        <a:bodyPr/>
        <a:lstStyle/>
        <a:p>
          <a:endParaRPr lang="ru-RU"/>
        </a:p>
      </dgm:t>
    </dgm:pt>
    <dgm:pt modelId="{2277C463-ECF4-4BDB-8A95-51E963002B23}" type="sibTrans" cxnId="{89421F17-B34D-4972-B26D-8F6D116FCF34}">
      <dgm:prSet/>
      <dgm:spPr/>
      <dgm:t>
        <a:bodyPr/>
        <a:lstStyle/>
        <a:p>
          <a:endParaRPr lang="ru-RU"/>
        </a:p>
      </dgm:t>
    </dgm:pt>
    <dgm:pt modelId="{3F9BF944-E64E-4580-A952-21F06389C346}">
      <dgm:prSet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 algn="ctr" rtl="0"/>
          <a:r>
            <a:rPr lang="ru-RU" sz="1600" dirty="0" smtClean="0">
              <a:solidFill>
                <a:schemeClr val="tx1"/>
              </a:solidFill>
            </a:rPr>
            <a:t>Джордж Ола (химия)— «За вклад в химию углерода</a:t>
          </a:r>
          <a:r>
            <a:rPr lang="ru-RU" sz="2000" dirty="0" smtClean="0">
              <a:solidFill>
                <a:schemeClr val="tx1"/>
              </a:solidFill>
            </a:rPr>
            <a:t>»</a:t>
          </a:r>
          <a:endParaRPr lang="ru-RU" sz="2000" dirty="0">
            <a:solidFill>
              <a:schemeClr val="tx1"/>
            </a:solidFill>
          </a:endParaRPr>
        </a:p>
      </dgm:t>
    </dgm:pt>
    <dgm:pt modelId="{D7AC3B7F-F5EE-48D8-9F51-C5ADCD359D8D}" type="parTrans" cxnId="{563367EB-0C2A-4582-8ED0-9F0670CB6E7A}">
      <dgm:prSet/>
      <dgm:spPr/>
      <dgm:t>
        <a:bodyPr/>
        <a:lstStyle/>
        <a:p>
          <a:endParaRPr lang="ru-RU"/>
        </a:p>
      </dgm:t>
    </dgm:pt>
    <dgm:pt modelId="{17F06547-9EC7-4466-89A3-9C49CC717388}" type="sibTrans" cxnId="{563367EB-0C2A-4582-8ED0-9F0670CB6E7A}">
      <dgm:prSet/>
      <dgm:spPr/>
      <dgm:t>
        <a:bodyPr/>
        <a:lstStyle/>
        <a:p>
          <a:endParaRPr lang="ru-RU"/>
        </a:p>
      </dgm:t>
    </dgm:pt>
    <dgm:pt modelId="{20707C8F-09E1-4355-8FAF-21690FF56A95}">
      <dgm:prSet custT="1"/>
      <dgm:spPr>
        <a:solidFill>
          <a:srgbClr val="4DB7A5"/>
        </a:solidFill>
        <a:ln>
          <a:solidFill>
            <a:schemeClr val="accent1"/>
          </a:solidFill>
        </a:ln>
      </dgm:spPr>
      <dgm:t>
        <a:bodyPr/>
        <a:lstStyle/>
        <a:p>
          <a:pPr algn="ctr" rtl="0"/>
          <a:r>
            <a:rPr lang="ru-RU" sz="2000" b="1" u="sng" dirty="0" smtClean="0">
              <a:solidFill>
                <a:schemeClr val="tx1"/>
              </a:solidFill>
            </a:rPr>
            <a:t>Физика</a:t>
          </a:r>
          <a:r>
            <a:rPr lang="ru-RU" sz="2000" b="1" dirty="0" smtClean="0">
              <a:solidFill>
                <a:schemeClr val="tx1"/>
              </a:solidFill>
            </a:rPr>
            <a:t> —  </a:t>
          </a:r>
          <a:r>
            <a:rPr lang="ru-RU" sz="2000" b="1" dirty="0" err="1" smtClean="0">
              <a:solidFill>
                <a:schemeClr val="tx1"/>
              </a:solidFill>
            </a:rPr>
            <a:t>Бертрам</a:t>
          </a:r>
          <a:r>
            <a:rPr lang="ru-RU" sz="2000" b="1" dirty="0" smtClean="0">
              <a:solidFill>
                <a:schemeClr val="tx1"/>
              </a:solidFill>
            </a:rPr>
            <a:t> </a:t>
          </a:r>
          <a:r>
            <a:rPr lang="ru-RU" sz="2000" b="1" dirty="0" err="1" smtClean="0">
              <a:solidFill>
                <a:schemeClr val="tx1"/>
              </a:solidFill>
            </a:rPr>
            <a:t>Брокхауз</a:t>
          </a:r>
          <a:r>
            <a:rPr lang="ru-RU" sz="2000" b="1" dirty="0" smtClean="0">
              <a:solidFill>
                <a:schemeClr val="tx1"/>
              </a:solidFill>
            </a:rPr>
            <a:t> — «За создание нейтронной спектроскопии»,  Клиффорд </a:t>
          </a:r>
          <a:r>
            <a:rPr lang="ru-RU" sz="2000" b="1" dirty="0" err="1" smtClean="0">
              <a:solidFill>
                <a:schemeClr val="tx1"/>
              </a:solidFill>
            </a:rPr>
            <a:t>Шалл</a:t>
          </a:r>
          <a:r>
            <a:rPr lang="ru-RU" sz="2000" b="1" dirty="0" smtClean="0">
              <a:solidFill>
                <a:schemeClr val="tx1"/>
              </a:solidFill>
            </a:rPr>
            <a:t> — «За создание метода нейтронной дифракции»</a:t>
          </a:r>
          <a:endParaRPr lang="ru-RU" sz="2000" dirty="0">
            <a:solidFill>
              <a:schemeClr val="tx1"/>
            </a:solidFill>
          </a:endParaRPr>
        </a:p>
      </dgm:t>
    </dgm:pt>
    <dgm:pt modelId="{E70FF6C5-981B-4A0A-8E1D-01AC6BD98AD4}" type="parTrans" cxnId="{62120A25-62A7-492A-B9F5-7E2FBA26137A}">
      <dgm:prSet/>
      <dgm:spPr/>
      <dgm:t>
        <a:bodyPr/>
        <a:lstStyle/>
        <a:p>
          <a:endParaRPr lang="ru-RU"/>
        </a:p>
      </dgm:t>
    </dgm:pt>
    <dgm:pt modelId="{67234038-A798-49FD-88C1-BCE6EEA5EA92}" type="sibTrans" cxnId="{62120A25-62A7-492A-B9F5-7E2FBA26137A}">
      <dgm:prSet/>
      <dgm:spPr/>
      <dgm:t>
        <a:bodyPr/>
        <a:lstStyle/>
        <a:p>
          <a:endParaRPr lang="ru-RU"/>
        </a:p>
      </dgm:t>
    </dgm:pt>
    <dgm:pt modelId="{190CE1A9-B680-4862-91BE-D5F16B8F2753}" type="pres">
      <dgm:prSet presAssocID="{7B21B2F0-59A5-4CD1-9FD6-1DCC59346DC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56BDFC-7A27-4D4A-A9B6-F5C55B1EBEB3}" type="pres">
      <dgm:prSet presAssocID="{885B67B8-7E7E-45A2-9AF1-0FCE48E40502}" presName="parentText" presStyleLbl="node1" presStyleIdx="0" presStyleCnt="5" custScaleY="942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AD307D-BDD5-47AC-B29B-885B04C26C0B}" type="pres">
      <dgm:prSet presAssocID="{9E5AC938-C7C5-4D46-917A-6CFA927F9F0B}" presName="spacer" presStyleCnt="0"/>
      <dgm:spPr/>
    </dgm:pt>
    <dgm:pt modelId="{ACA6FCF5-31AA-462B-B883-CD785CCD6479}" type="pres">
      <dgm:prSet presAssocID="{333F63E8-C630-4F18-9D06-5C7CF84C2F88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5A8F62-351E-4A18-8008-BC62F653CED0}" type="pres">
      <dgm:prSet presAssocID="{FB42A75E-BEAC-49E5-8787-65B472A9EB6F}" presName="spacer" presStyleCnt="0"/>
      <dgm:spPr/>
    </dgm:pt>
    <dgm:pt modelId="{30AAB55B-A234-4FA5-B426-58F8B11C5444}" type="pres">
      <dgm:prSet presAssocID="{28C6126D-B4D7-431B-880A-14D934469690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822CDE-6676-4588-9928-89011B10D320}" type="pres">
      <dgm:prSet presAssocID="{2277C463-ECF4-4BDB-8A95-51E963002B23}" presName="spacer" presStyleCnt="0"/>
      <dgm:spPr/>
    </dgm:pt>
    <dgm:pt modelId="{F699BAA2-19A7-4694-859B-C30E7845FAD9}" type="pres">
      <dgm:prSet presAssocID="{3F9BF944-E64E-4580-A952-21F06389C346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E786E9-889F-4875-A489-DA14AB55FE29}" type="pres">
      <dgm:prSet presAssocID="{17F06547-9EC7-4466-89A3-9C49CC717388}" presName="spacer" presStyleCnt="0"/>
      <dgm:spPr/>
    </dgm:pt>
    <dgm:pt modelId="{FD29C9F6-6B3A-4050-B97B-E6CC53A2B710}" type="pres">
      <dgm:prSet presAssocID="{20707C8F-09E1-4355-8FAF-21690FF56A95}" presName="parentText" presStyleLbl="node1" presStyleIdx="4" presStyleCnt="5" custScaleY="1145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4CC0AE-9C8B-4B04-9EE1-43549DB76FFD}" type="presOf" srcId="{3F9BF944-E64E-4580-A952-21F06389C346}" destId="{F699BAA2-19A7-4694-859B-C30E7845FAD9}" srcOrd="0" destOrd="0" presId="urn:microsoft.com/office/officeart/2005/8/layout/vList2"/>
    <dgm:cxn modelId="{9D0EF43C-11F7-43A6-8F5B-2ED9025EE5FC}" srcId="{7B21B2F0-59A5-4CD1-9FD6-1DCC59346DCB}" destId="{885B67B8-7E7E-45A2-9AF1-0FCE48E40502}" srcOrd="0" destOrd="0" parTransId="{B27B06FC-72BE-4DCD-A33C-E7B0623196C6}" sibTransId="{9E5AC938-C7C5-4D46-917A-6CFA927F9F0B}"/>
    <dgm:cxn modelId="{F8BE352F-0447-4F12-AD3E-8AE1334C8725}" type="presOf" srcId="{7B21B2F0-59A5-4CD1-9FD6-1DCC59346DCB}" destId="{190CE1A9-B680-4862-91BE-D5F16B8F2753}" srcOrd="0" destOrd="0" presId="urn:microsoft.com/office/officeart/2005/8/layout/vList2"/>
    <dgm:cxn modelId="{563367EB-0C2A-4582-8ED0-9F0670CB6E7A}" srcId="{7B21B2F0-59A5-4CD1-9FD6-1DCC59346DCB}" destId="{3F9BF944-E64E-4580-A952-21F06389C346}" srcOrd="3" destOrd="0" parTransId="{D7AC3B7F-F5EE-48D8-9F51-C5ADCD359D8D}" sibTransId="{17F06547-9EC7-4466-89A3-9C49CC717388}"/>
    <dgm:cxn modelId="{2FB34142-FE2E-4484-8E35-D74900680FE6}" type="presOf" srcId="{885B67B8-7E7E-45A2-9AF1-0FCE48E40502}" destId="{F456BDFC-7A27-4D4A-A9B6-F5C55B1EBEB3}" srcOrd="0" destOrd="0" presId="urn:microsoft.com/office/officeart/2005/8/layout/vList2"/>
    <dgm:cxn modelId="{D4286D10-EB17-4E83-92BE-7BB47D958BF7}" type="presOf" srcId="{20707C8F-09E1-4355-8FAF-21690FF56A95}" destId="{FD29C9F6-6B3A-4050-B97B-E6CC53A2B710}" srcOrd="0" destOrd="0" presId="urn:microsoft.com/office/officeart/2005/8/layout/vList2"/>
    <dgm:cxn modelId="{89421F17-B34D-4972-B26D-8F6D116FCF34}" srcId="{7B21B2F0-59A5-4CD1-9FD6-1DCC59346DCB}" destId="{28C6126D-B4D7-431B-880A-14D934469690}" srcOrd="2" destOrd="0" parTransId="{CE134E5B-601D-40CA-9953-FE9943685F88}" sibTransId="{2277C463-ECF4-4BDB-8A95-51E963002B23}"/>
    <dgm:cxn modelId="{62120A25-62A7-492A-B9F5-7E2FBA26137A}" srcId="{7B21B2F0-59A5-4CD1-9FD6-1DCC59346DCB}" destId="{20707C8F-09E1-4355-8FAF-21690FF56A95}" srcOrd="4" destOrd="0" parTransId="{E70FF6C5-981B-4A0A-8E1D-01AC6BD98AD4}" sibTransId="{67234038-A798-49FD-88C1-BCE6EEA5EA92}"/>
    <dgm:cxn modelId="{CD3C54E6-87EF-40EE-8398-247AE09C8E49}" srcId="{7B21B2F0-59A5-4CD1-9FD6-1DCC59346DCB}" destId="{333F63E8-C630-4F18-9D06-5C7CF84C2F88}" srcOrd="1" destOrd="0" parTransId="{D2FDF071-A207-40FA-B4CC-83B67CD902A4}" sibTransId="{FB42A75E-BEAC-49E5-8787-65B472A9EB6F}"/>
    <dgm:cxn modelId="{D70AA317-B00B-4F7E-9793-F98C264C946B}" type="presOf" srcId="{333F63E8-C630-4F18-9D06-5C7CF84C2F88}" destId="{ACA6FCF5-31AA-462B-B883-CD785CCD6479}" srcOrd="0" destOrd="0" presId="urn:microsoft.com/office/officeart/2005/8/layout/vList2"/>
    <dgm:cxn modelId="{ABA6DDF0-258B-4B92-9CA2-D4425C9B8CF7}" type="presOf" srcId="{28C6126D-B4D7-431B-880A-14D934469690}" destId="{30AAB55B-A234-4FA5-B426-58F8B11C5444}" srcOrd="0" destOrd="0" presId="urn:microsoft.com/office/officeart/2005/8/layout/vList2"/>
    <dgm:cxn modelId="{10B39A2C-84E3-420D-A2E0-E3898F36569F}" type="presParOf" srcId="{190CE1A9-B680-4862-91BE-D5F16B8F2753}" destId="{F456BDFC-7A27-4D4A-A9B6-F5C55B1EBEB3}" srcOrd="0" destOrd="0" presId="urn:microsoft.com/office/officeart/2005/8/layout/vList2"/>
    <dgm:cxn modelId="{9F2482D8-3F22-4E31-947F-25FAFD4A8408}" type="presParOf" srcId="{190CE1A9-B680-4862-91BE-D5F16B8F2753}" destId="{ECAD307D-BDD5-47AC-B29B-885B04C26C0B}" srcOrd="1" destOrd="0" presId="urn:microsoft.com/office/officeart/2005/8/layout/vList2"/>
    <dgm:cxn modelId="{2856861C-E501-45A8-A536-84ACBA45D46C}" type="presParOf" srcId="{190CE1A9-B680-4862-91BE-D5F16B8F2753}" destId="{ACA6FCF5-31AA-462B-B883-CD785CCD6479}" srcOrd="2" destOrd="0" presId="urn:microsoft.com/office/officeart/2005/8/layout/vList2"/>
    <dgm:cxn modelId="{67E0659F-2EB1-4AAA-9968-8938AA1ACD62}" type="presParOf" srcId="{190CE1A9-B680-4862-91BE-D5F16B8F2753}" destId="{9B5A8F62-351E-4A18-8008-BC62F653CED0}" srcOrd="3" destOrd="0" presId="urn:microsoft.com/office/officeart/2005/8/layout/vList2"/>
    <dgm:cxn modelId="{EE055E5C-BBBA-4608-BC44-0D7D73E56E03}" type="presParOf" srcId="{190CE1A9-B680-4862-91BE-D5F16B8F2753}" destId="{30AAB55B-A234-4FA5-B426-58F8B11C5444}" srcOrd="4" destOrd="0" presId="urn:microsoft.com/office/officeart/2005/8/layout/vList2"/>
    <dgm:cxn modelId="{3B9A01C2-008E-4595-8ED0-19737719CABD}" type="presParOf" srcId="{190CE1A9-B680-4862-91BE-D5F16B8F2753}" destId="{1F822CDE-6676-4588-9928-89011B10D320}" srcOrd="5" destOrd="0" presId="urn:microsoft.com/office/officeart/2005/8/layout/vList2"/>
    <dgm:cxn modelId="{3D2B203D-61DE-4D85-A16B-7DB1F663E40E}" type="presParOf" srcId="{190CE1A9-B680-4862-91BE-D5F16B8F2753}" destId="{F699BAA2-19A7-4694-859B-C30E7845FAD9}" srcOrd="6" destOrd="0" presId="urn:microsoft.com/office/officeart/2005/8/layout/vList2"/>
    <dgm:cxn modelId="{E32CC8DD-0503-4BEE-80A5-02B67E076F7E}" type="presParOf" srcId="{190CE1A9-B680-4862-91BE-D5F16B8F2753}" destId="{84E786E9-889F-4875-A489-DA14AB55FE29}" srcOrd="7" destOrd="0" presId="urn:microsoft.com/office/officeart/2005/8/layout/vList2"/>
    <dgm:cxn modelId="{43E60706-1008-4F2B-A8A4-76D1378CAEC1}" type="presParOf" srcId="{190CE1A9-B680-4862-91BE-D5F16B8F2753}" destId="{FD29C9F6-6B3A-4050-B97B-E6CC53A2B71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56BDFC-7A27-4D4A-A9B6-F5C55B1EBEB3}">
      <dsp:nvSpPr>
        <dsp:cNvPr id="0" name=""/>
        <dsp:cNvSpPr/>
      </dsp:nvSpPr>
      <dsp:spPr>
        <a:xfrm>
          <a:off x="0" y="299169"/>
          <a:ext cx="8712968" cy="760918"/>
        </a:xfrm>
        <a:prstGeom prst="roundRect">
          <a:avLst/>
        </a:prstGeom>
        <a:solidFill>
          <a:schemeClr val="bg1"/>
        </a:solidFill>
        <a:ln w="158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Ицхак Рабин,  </a:t>
          </a:r>
          <a:r>
            <a:rPr lang="ru-RU" sz="1600" kern="1200" dirty="0" err="1" smtClean="0">
              <a:solidFill>
                <a:schemeClr val="tx1"/>
              </a:solidFill>
            </a:rPr>
            <a:t>Шимон</a:t>
          </a:r>
          <a:r>
            <a:rPr lang="ru-RU" sz="1600" kern="1200" dirty="0" smtClean="0">
              <a:solidFill>
                <a:schemeClr val="tx1"/>
              </a:solidFill>
            </a:rPr>
            <a:t> Перес,  Ясир Арафат (премия мира)— «За усилия по достижению мира на Ближнем Востоке»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37145" y="336314"/>
        <a:ext cx="8638678" cy="686628"/>
      </dsp:txXfrm>
    </dsp:sp>
    <dsp:sp modelId="{ACA6FCF5-31AA-462B-B883-CD785CCD6479}">
      <dsp:nvSpPr>
        <dsp:cNvPr id="0" name=""/>
        <dsp:cNvSpPr/>
      </dsp:nvSpPr>
      <dsp:spPr>
        <a:xfrm>
          <a:off x="0" y="1072125"/>
          <a:ext cx="8712968" cy="806955"/>
        </a:xfrm>
        <a:prstGeom prst="roundRect">
          <a:avLst/>
        </a:prstGeom>
        <a:solidFill>
          <a:schemeClr val="bg1"/>
        </a:solidFill>
        <a:ln w="158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Джон </a:t>
          </a:r>
          <a:r>
            <a:rPr lang="ru-RU" sz="1600" kern="1200" dirty="0" err="1" smtClean="0">
              <a:solidFill>
                <a:schemeClr val="tx1"/>
              </a:solidFill>
            </a:rPr>
            <a:t>Нэш</a:t>
          </a:r>
          <a:r>
            <a:rPr lang="ru-RU" sz="1600" kern="1200" dirty="0" smtClean="0">
              <a:solidFill>
                <a:schemeClr val="tx1"/>
              </a:solidFill>
            </a:rPr>
            <a:t>,  </a:t>
          </a:r>
          <a:r>
            <a:rPr lang="ru-RU" sz="1600" kern="1200" dirty="0" err="1" smtClean="0">
              <a:solidFill>
                <a:schemeClr val="tx1"/>
              </a:solidFill>
            </a:rPr>
            <a:t>Рейнхард</a:t>
          </a:r>
          <a:r>
            <a:rPr lang="ru-RU" sz="1600" kern="1200" dirty="0" smtClean="0">
              <a:solidFill>
                <a:schemeClr val="tx1"/>
              </a:solidFill>
            </a:rPr>
            <a:t> </a:t>
          </a:r>
          <a:r>
            <a:rPr lang="ru-RU" sz="1600" kern="1200" dirty="0" err="1" smtClean="0">
              <a:solidFill>
                <a:schemeClr val="tx1"/>
              </a:solidFill>
            </a:rPr>
            <a:t>Селтон</a:t>
          </a:r>
          <a:r>
            <a:rPr lang="ru-RU" sz="1600" kern="1200" dirty="0" smtClean="0">
              <a:solidFill>
                <a:schemeClr val="tx1"/>
              </a:solidFill>
            </a:rPr>
            <a:t>,  Джон </a:t>
          </a:r>
          <a:r>
            <a:rPr lang="ru-RU" sz="1600" kern="1200" dirty="0" err="1" smtClean="0">
              <a:solidFill>
                <a:schemeClr val="tx1"/>
              </a:solidFill>
            </a:rPr>
            <a:t>Харсани</a:t>
          </a:r>
          <a:r>
            <a:rPr lang="ru-RU" sz="1600" kern="1200" dirty="0" smtClean="0">
              <a:solidFill>
                <a:schemeClr val="tx1"/>
              </a:solidFill>
            </a:rPr>
            <a:t> (экономика)— за фундаментальный анализ равновесия в теории некооперативных игр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39392" y="1111517"/>
        <a:ext cx="8634184" cy="728171"/>
      </dsp:txXfrm>
    </dsp:sp>
    <dsp:sp modelId="{30AAB55B-A234-4FA5-B426-58F8B11C5444}">
      <dsp:nvSpPr>
        <dsp:cNvPr id="0" name=""/>
        <dsp:cNvSpPr/>
      </dsp:nvSpPr>
      <dsp:spPr>
        <a:xfrm>
          <a:off x="0" y="1891118"/>
          <a:ext cx="8712968" cy="806955"/>
        </a:xfrm>
        <a:prstGeom prst="roundRect">
          <a:avLst/>
        </a:prstGeom>
        <a:solidFill>
          <a:schemeClr val="bg1"/>
        </a:solidFill>
        <a:ln w="158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Альфред </a:t>
          </a:r>
          <a:r>
            <a:rPr lang="ru-RU" sz="1600" kern="1200" dirty="0" err="1" smtClean="0">
              <a:solidFill>
                <a:schemeClr val="tx1"/>
              </a:solidFill>
            </a:rPr>
            <a:t>Гилман</a:t>
          </a:r>
          <a:r>
            <a:rPr lang="ru-RU" sz="1600" kern="1200" dirty="0" smtClean="0">
              <a:solidFill>
                <a:schemeClr val="tx1"/>
              </a:solidFill>
            </a:rPr>
            <a:t>,  Мартин </a:t>
          </a:r>
          <a:r>
            <a:rPr lang="ru-RU" sz="1600" kern="1200" dirty="0" err="1" smtClean="0">
              <a:solidFill>
                <a:schemeClr val="tx1"/>
              </a:solidFill>
            </a:rPr>
            <a:t>Родбелл</a:t>
          </a:r>
          <a:r>
            <a:rPr lang="ru-RU" sz="1600" kern="1200" dirty="0" smtClean="0">
              <a:solidFill>
                <a:schemeClr val="tx1"/>
              </a:solidFill>
            </a:rPr>
            <a:t> (медицина)— «За открытие G-белков и их роли»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39392" y="1930510"/>
        <a:ext cx="8634184" cy="728171"/>
      </dsp:txXfrm>
    </dsp:sp>
    <dsp:sp modelId="{F699BAA2-19A7-4694-859B-C30E7845FAD9}">
      <dsp:nvSpPr>
        <dsp:cNvPr id="0" name=""/>
        <dsp:cNvSpPr/>
      </dsp:nvSpPr>
      <dsp:spPr>
        <a:xfrm>
          <a:off x="0" y="2710111"/>
          <a:ext cx="8712968" cy="806955"/>
        </a:xfrm>
        <a:prstGeom prst="roundRect">
          <a:avLst/>
        </a:prstGeom>
        <a:solidFill>
          <a:schemeClr val="bg1"/>
        </a:solidFill>
        <a:ln w="158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Джордж Ола (химия)— «За вклад в химию углерода</a:t>
          </a:r>
          <a:r>
            <a:rPr lang="ru-RU" sz="2000" kern="1200" dirty="0" smtClean="0">
              <a:solidFill>
                <a:schemeClr val="tx1"/>
              </a:solidFill>
            </a:rPr>
            <a:t>»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39392" y="2749503"/>
        <a:ext cx="8634184" cy="728171"/>
      </dsp:txXfrm>
    </dsp:sp>
    <dsp:sp modelId="{FD29C9F6-6B3A-4050-B97B-E6CC53A2B710}">
      <dsp:nvSpPr>
        <dsp:cNvPr id="0" name=""/>
        <dsp:cNvSpPr/>
      </dsp:nvSpPr>
      <dsp:spPr>
        <a:xfrm>
          <a:off x="0" y="3529104"/>
          <a:ext cx="8712968" cy="924254"/>
        </a:xfrm>
        <a:prstGeom prst="roundRect">
          <a:avLst/>
        </a:prstGeom>
        <a:solidFill>
          <a:srgbClr val="4DB7A5"/>
        </a:solidFill>
        <a:ln w="158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>
              <a:solidFill>
                <a:schemeClr val="tx1"/>
              </a:solidFill>
            </a:rPr>
            <a:t>Физика</a:t>
          </a:r>
          <a:r>
            <a:rPr lang="ru-RU" sz="2000" b="1" kern="1200" dirty="0" smtClean="0">
              <a:solidFill>
                <a:schemeClr val="tx1"/>
              </a:solidFill>
            </a:rPr>
            <a:t> —  </a:t>
          </a:r>
          <a:r>
            <a:rPr lang="ru-RU" sz="2000" b="1" kern="1200" dirty="0" err="1" smtClean="0">
              <a:solidFill>
                <a:schemeClr val="tx1"/>
              </a:solidFill>
            </a:rPr>
            <a:t>Бертрам</a:t>
          </a:r>
          <a:r>
            <a:rPr lang="ru-RU" sz="2000" b="1" kern="1200" dirty="0" smtClean="0">
              <a:solidFill>
                <a:schemeClr val="tx1"/>
              </a:solidFill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</a:rPr>
            <a:t>Брокхауз</a:t>
          </a:r>
          <a:r>
            <a:rPr lang="ru-RU" sz="2000" b="1" kern="1200" dirty="0" smtClean="0">
              <a:solidFill>
                <a:schemeClr val="tx1"/>
              </a:solidFill>
            </a:rPr>
            <a:t> — «За создание нейтронной спектроскопии»,  Клиффорд </a:t>
          </a:r>
          <a:r>
            <a:rPr lang="ru-RU" sz="2000" b="1" kern="1200" dirty="0" err="1" smtClean="0">
              <a:solidFill>
                <a:schemeClr val="tx1"/>
              </a:solidFill>
            </a:rPr>
            <a:t>Шалл</a:t>
          </a:r>
          <a:r>
            <a:rPr lang="ru-RU" sz="2000" b="1" kern="1200" dirty="0" smtClean="0">
              <a:solidFill>
                <a:schemeClr val="tx1"/>
              </a:solidFill>
            </a:rPr>
            <a:t> — «За создание метода нейтронной дифракции»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45118" y="3574222"/>
        <a:ext cx="8622732" cy="8340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D240-82B9-4919-84AE-82B21A48DC3B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5FACF-BFF1-4245-AD59-1D495D7E46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D240-82B9-4919-84AE-82B21A48DC3B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5FACF-BFF1-4245-AD59-1D495D7E46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D240-82B9-4919-84AE-82B21A48DC3B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5FACF-BFF1-4245-AD59-1D495D7E46BC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D240-82B9-4919-84AE-82B21A48DC3B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5FACF-BFF1-4245-AD59-1D495D7E46B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D240-82B9-4919-84AE-82B21A48DC3B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5FACF-BFF1-4245-AD59-1D495D7E46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D240-82B9-4919-84AE-82B21A48DC3B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5FACF-BFF1-4245-AD59-1D495D7E46B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D240-82B9-4919-84AE-82B21A48DC3B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5FACF-BFF1-4245-AD59-1D495D7E46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D240-82B9-4919-84AE-82B21A48DC3B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5FACF-BFF1-4245-AD59-1D495D7E46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D240-82B9-4919-84AE-82B21A48DC3B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5FACF-BFF1-4245-AD59-1D495D7E46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D240-82B9-4919-84AE-82B21A48DC3B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5FACF-BFF1-4245-AD59-1D495D7E46BC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D240-82B9-4919-84AE-82B21A48DC3B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5FACF-BFF1-4245-AD59-1D495D7E46B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9CAD240-82B9-4919-84AE-82B21A48DC3B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015FACF-BFF1-4245-AD59-1D495D7E46B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0040" y="260648"/>
            <a:ext cx="7772400" cy="1780108"/>
          </a:xfrm>
        </p:spPr>
        <p:txBody>
          <a:bodyPr/>
          <a:lstStyle/>
          <a:p>
            <a:r>
              <a:rPr lang="ru-RU" dirty="0" smtClean="0"/>
              <a:t>Нобелевская премия 1994 года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80112" y="4581128"/>
            <a:ext cx="3305104" cy="147320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rgbClr val="125A4C"/>
                </a:solidFill>
              </a:rPr>
              <a:t>Докладчик: </a:t>
            </a:r>
            <a:r>
              <a:rPr lang="ru-RU" dirty="0" err="1" smtClean="0">
                <a:solidFill>
                  <a:srgbClr val="125A4C"/>
                </a:solidFill>
              </a:rPr>
              <a:t>Кучугура</a:t>
            </a:r>
            <a:r>
              <a:rPr lang="ru-RU" dirty="0" smtClean="0">
                <a:solidFill>
                  <a:srgbClr val="125A4C"/>
                </a:solidFill>
              </a:rPr>
              <a:t> Мария</a:t>
            </a:r>
          </a:p>
          <a:p>
            <a:pPr algn="r"/>
            <a:r>
              <a:rPr lang="ru-RU" dirty="0" smtClean="0">
                <a:solidFill>
                  <a:srgbClr val="125A4C"/>
                </a:solidFill>
              </a:rPr>
              <a:t>Содокладчик: </a:t>
            </a:r>
            <a:r>
              <a:rPr lang="ru-RU" dirty="0" err="1" smtClean="0">
                <a:solidFill>
                  <a:srgbClr val="125A4C"/>
                </a:solidFill>
              </a:rPr>
              <a:t>Зобкало</a:t>
            </a:r>
            <a:r>
              <a:rPr lang="ru-RU" dirty="0" smtClean="0">
                <a:solidFill>
                  <a:srgbClr val="125A4C"/>
                </a:solidFill>
              </a:rPr>
              <a:t> И.А.</a:t>
            </a:r>
          </a:p>
          <a:p>
            <a:pPr algn="r"/>
            <a:endParaRPr lang="ru-RU" dirty="0">
              <a:solidFill>
                <a:srgbClr val="125A4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64088" y="6340678"/>
            <a:ext cx="3526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Школа-ФПН</a:t>
            </a:r>
            <a:r>
              <a:rPr lang="ru-RU" dirty="0" smtClean="0"/>
              <a:t>, Петергоф, 24.12.2013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99248"/>
            <a:ext cx="2448272" cy="24379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088" y="1899248"/>
            <a:ext cx="2365934" cy="23659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644" y="2060848"/>
            <a:ext cx="2160240" cy="296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57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2675467"/>
            <a:ext cx="8064895" cy="3450696"/>
          </a:xfrm>
        </p:spPr>
        <p:txBody>
          <a:bodyPr/>
          <a:lstStyle/>
          <a:p>
            <a:r>
              <a:rPr lang="ru-RU" dirty="0" smtClean="0"/>
              <a:t>Реализация </a:t>
            </a:r>
            <a:r>
              <a:rPr lang="ru-RU" dirty="0"/>
              <a:t>первого </a:t>
            </a:r>
            <a:r>
              <a:rPr lang="ru-RU" dirty="0" smtClean="0"/>
              <a:t>двухосного </a:t>
            </a:r>
            <a:r>
              <a:rPr lang="ru-RU" dirty="0"/>
              <a:t>спектрометра </a:t>
            </a:r>
            <a:r>
              <a:rPr lang="ru-RU" dirty="0" smtClean="0"/>
              <a:t>поляризованных нейтронов</a:t>
            </a:r>
          </a:p>
          <a:p>
            <a:r>
              <a:rPr lang="ru-RU" dirty="0" smtClean="0"/>
              <a:t>Использование поляризованных нейтронов для исследования магнитных материалов. Первыми применили дифракцию поляризованных нейтронов для изучения ферромагнетиков, парамагнетиков и систем с разбавленными магнитными примесями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Работы с поляризованными нейтронами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80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691680" y="3068959"/>
            <a:ext cx="5832648" cy="30572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/>
              <a:t>Методы нейтронной дифракции позволяют получить данные, недоступные при использовании любых других методов.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:\мои документы\16.12.13\проект доклада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797152"/>
            <a:ext cx="1850554" cy="185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10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2780928"/>
            <a:ext cx="7904237" cy="36008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924943"/>
            <a:ext cx="2448272" cy="326436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635896" y="2924943"/>
            <a:ext cx="489654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2800" b="1" i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“If the neutron did not exist, it would need to be invented.”</a:t>
            </a:r>
            <a:br>
              <a:rPr lang="en-US" altLang="ru-RU" sz="2800" b="1" i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en-US" altLang="ru-RU" sz="2800" b="1" i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-</a:t>
            </a:r>
            <a:r>
              <a:rPr lang="ru-RU" altLang="ru-RU" sz="2800" b="1" i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ru-RU" sz="2800" b="1" i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B. </a:t>
            </a:r>
            <a:r>
              <a:rPr lang="en-US" altLang="ru-RU" sz="2800" b="1" i="1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Brockhouse</a:t>
            </a:r>
            <a:endParaRPr lang="ru-RU" altLang="ru-RU" sz="2800" b="1" i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endParaRPr lang="ru-RU" altLang="ru-RU" sz="2800" i="1" dirty="0" smtClean="0">
              <a:solidFill>
                <a:srgbClr val="FF0000"/>
              </a:solidFill>
            </a:endParaRPr>
          </a:p>
          <a:p>
            <a:r>
              <a:rPr lang="ru-RU" altLang="ru-RU" sz="2800" b="1" i="1" dirty="0" smtClean="0">
                <a:solidFill>
                  <a:srgbClr val="125A4C"/>
                </a:solidFill>
              </a:rPr>
              <a:t>«Если бы нейтрон не существовал, его следовало бы создать!»</a:t>
            </a:r>
            <a:endParaRPr lang="en-US" altLang="ru-RU" sz="2800" b="1" i="1" dirty="0">
              <a:solidFill>
                <a:srgbClr val="125A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30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858624"/>
            <a:ext cx="7408333" cy="3450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dirty="0" smtClean="0"/>
              <a:t>Спасибо за внимание!</a:t>
            </a:r>
            <a:endParaRPr lang="ru-RU" sz="6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7" y="4836677"/>
            <a:ext cx="1289468" cy="147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84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2060848"/>
            <a:ext cx="7704855" cy="4248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dirty="0">
                <a:solidFill>
                  <a:srgbClr val="003620"/>
                </a:solidFill>
              </a:rPr>
              <a:t>С</a:t>
            </a:r>
            <a:r>
              <a:rPr lang="ru-RU" sz="2600" dirty="0" smtClean="0">
                <a:solidFill>
                  <a:srgbClr val="003620"/>
                </a:solidFill>
              </a:rPr>
              <a:t>обытия 1994 года:</a:t>
            </a:r>
            <a:endParaRPr lang="ru-RU" dirty="0" smtClean="0">
              <a:solidFill>
                <a:srgbClr val="003620"/>
              </a:solidFill>
            </a:endParaRPr>
          </a:p>
          <a:p>
            <a:endParaRPr lang="ru-RU" dirty="0">
              <a:solidFill>
                <a:srgbClr val="00362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1994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204" y="3595976"/>
            <a:ext cx="2460284" cy="17052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740986"/>
            <a:ext cx="2232248" cy="15521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653136"/>
            <a:ext cx="2592288" cy="19442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" t="16807" r="2305" b="3229"/>
          <a:stretch/>
        </p:blipFill>
        <p:spPr>
          <a:xfrm>
            <a:off x="3230849" y="2708920"/>
            <a:ext cx="2997335" cy="15841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438628"/>
            <a:ext cx="2880320" cy="215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72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3739420"/>
              </p:ext>
            </p:extLst>
          </p:nvPr>
        </p:nvGraphicFramePr>
        <p:xfrm>
          <a:off x="251520" y="2276872"/>
          <a:ext cx="871296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Нобелевские премии 1994 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163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56BDFC-7A27-4D4A-A9B6-F5C55B1EBE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A6FCF5-31AA-462B-B883-CD785CCD64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AAB55B-A234-4FA5-B426-58F8B11C54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99BAA2-19A7-4694-859B-C30E7845FA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29C9F6-6B3A-4050-B97B-E6CC53A2B7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564904"/>
            <a:ext cx="1368152" cy="135278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Интересный факт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55776" y="3573016"/>
            <a:ext cx="576064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Период, прошедший со времени создания метода нейтронной дифракции до награждения </a:t>
            </a:r>
            <a:r>
              <a:rPr lang="ru-RU" sz="2400" dirty="0" err="1" smtClean="0"/>
              <a:t>Шалла</a:t>
            </a:r>
            <a:r>
              <a:rPr lang="ru-RU" sz="2400" dirty="0" smtClean="0"/>
              <a:t> и </a:t>
            </a:r>
            <a:r>
              <a:rPr lang="ru-RU" sz="2400" dirty="0" err="1" smtClean="0"/>
              <a:t>Брокхауза</a:t>
            </a:r>
            <a:r>
              <a:rPr lang="ru-RU" sz="2400" dirty="0" smtClean="0"/>
              <a:t> является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самым большим </a:t>
            </a:r>
            <a:r>
              <a:rPr lang="ru-RU" sz="2400" dirty="0" smtClean="0"/>
              <a:t>в истории Нобелевских премий.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5045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Клиффорд </a:t>
            </a:r>
            <a:r>
              <a:rPr lang="ru-RU" dirty="0" err="1" smtClean="0"/>
              <a:t>Шалл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0888"/>
            <a:ext cx="5934438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508104" y="3668831"/>
            <a:ext cx="34381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altLang="ru-RU" sz="2400" b="1" dirty="0" smtClean="0">
                <a:solidFill>
                  <a:schemeClr val="accent1">
                    <a:lumMod val="50000"/>
                  </a:schemeClr>
                </a:solidFill>
              </a:rPr>
              <a:t>«За создание метода </a:t>
            </a:r>
          </a:p>
          <a:p>
            <a:pPr algn="ctr" eaLnBrk="0" hangingPunct="0"/>
            <a:r>
              <a:rPr lang="ru-RU" alt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нейтронной дифракции»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52120" y="2924944"/>
            <a:ext cx="3150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Нобелевская премия по физике 1994 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726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1"/>
          <p:cNvSpPr txBox="1">
            <a:spLocks/>
          </p:cNvSpPr>
          <p:nvPr/>
        </p:nvSpPr>
        <p:spPr>
          <a:xfrm>
            <a:off x="395536" y="4509120"/>
            <a:ext cx="5472608" cy="208823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ru-RU" sz="2900" dirty="0" smtClean="0"/>
              <a:t>В 1994 получает Нобелевскую премию по физике. </a:t>
            </a:r>
            <a:r>
              <a:rPr lang="ru-RU" sz="2900" dirty="0" err="1" smtClean="0"/>
              <a:t>Воллану</a:t>
            </a:r>
            <a:r>
              <a:rPr lang="ru-RU" sz="2900" dirty="0" smtClean="0"/>
              <a:t> разделить эту премию  с </a:t>
            </a:r>
            <a:r>
              <a:rPr lang="ru-RU" sz="2900" dirty="0" err="1" smtClean="0"/>
              <a:t>Шаллом</a:t>
            </a:r>
            <a:r>
              <a:rPr lang="ru-RU" sz="2900" dirty="0" smtClean="0"/>
              <a:t> и </a:t>
            </a:r>
            <a:r>
              <a:rPr lang="ru-RU" sz="2900" dirty="0" err="1" smtClean="0"/>
              <a:t>Брокхаузом</a:t>
            </a:r>
            <a:r>
              <a:rPr lang="ru-RU" sz="2900" dirty="0" smtClean="0"/>
              <a:t> мешает его смерть в 1984</a:t>
            </a:r>
          </a:p>
          <a:p>
            <a:pPr>
              <a:lnSpc>
                <a:spcPct val="120000"/>
              </a:lnSpc>
            </a:pPr>
            <a:r>
              <a:rPr lang="ru-RU" sz="2900" dirty="0" smtClean="0"/>
              <a:t>В 1986 году </a:t>
            </a:r>
            <a:r>
              <a:rPr lang="ru-RU" sz="2900" dirty="0" err="1" smtClean="0"/>
              <a:t>Шалл</a:t>
            </a:r>
            <a:r>
              <a:rPr lang="ru-RU" sz="2900" dirty="0" smtClean="0"/>
              <a:t> отошёл от научной и преподавательской деятельности.  Скончался в 2001 г.</a:t>
            </a:r>
          </a:p>
          <a:p>
            <a:endParaRPr lang="ru-RU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8144" y="4437112"/>
            <a:ext cx="3022259" cy="223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348880"/>
            <a:ext cx="8496944" cy="223224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ru-RU" sz="2900" dirty="0" smtClean="0"/>
              <a:t>Родился в 1915, </a:t>
            </a:r>
            <a:r>
              <a:rPr lang="ru-RU" sz="2900" dirty="0" err="1" smtClean="0"/>
              <a:t>Питтсбург</a:t>
            </a:r>
            <a:r>
              <a:rPr lang="ru-RU" sz="2900" dirty="0" smtClean="0"/>
              <a:t>, Пенсильвания, США</a:t>
            </a:r>
          </a:p>
          <a:p>
            <a:pPr>
              <a:lnSpc>
                <a:spcPct val="120000"/>
              </a:lnSpc>
            </a:pPr>
            <a:r>
              <a:rPr lang="ru-RU" sz="2900" dirty="0" smtClean="0"/>
              <a:t>В 1937 окончил институт</a:t>
            </a:r>
          </a:p>
          <a:p>
            <a:pPr>
              <a:lnSpc>
                <a:spcPct val="120000"/>
              </a:lnSpc>
            </a:pPr>
            <a:r>
              <a:rPr lang="ru-RU" sz="2900" dirty="0" smtClean="0"/>
              <a:t>В июне 1941 получает степень </a:t>
            </a:r>
            <a:r>
              <a:rPr lang="en-US" sz="2900" dirty="0" smtClean="0"/>
              <a:t>PhD </a:t>
            </a:r>
            <a:r>
              <a:rPr lang="ru-RU" sz="2900" dirty="0" smtClean="0"/>
              <a:t>за опыты по двойному рассеянию электронов</a:t>
            </a:r>
          </a:p>
          <a:p>
            <a:pPr>
              <a:lnSpc>
                <a:spcPct val="120000"/>
              </a:lnSpc>
            </a:pPr>
            <a:r>
              <a:rPr lang="ru-RU" sz="2900" dirty="0" smtClean="0"/>
              <a:t>После окончания войны присоединяется к Манхэттенскому проекту</a:t>
            </a:r>
          </a:p>
          <a:p>
            <a:pPr>
              <a:lnSpc>
                <a:spcPct val="120000"/>
              </a:lnSpc>
            </a:pPr>
            <a:r>
              <a:rPr lang="ru-RU" sz="2900" dirty="0" smtClean="0"/>
              <a:t>Работает вместе с Эрнестом </a:t>
            </a:r>
            <a:r>
              <a:rPr lang="ru-RU" sz="2900" dirty="0" err="1" smtClean="0"/>
              <a:t>Волланом</a:t>
            </a:r>
            <a:r>
              <a:rPr lang="ru-RU" sz="2900" dirty="0" smtClean="0"/>
              <a:t>, сконструировавшим элементарный двухосевой спектрометр для получения нейтронных дифракционных картин кристаллов и других материалов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Биография</a:t>
            </a:r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205198"/>
            <a:ext cx="8785100" cy="648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61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Бертрам</a:t>
            </a:r>
            <a:r>
              <a:rPr lang="ru-RU" dirty="0" smtClean="0"/>
              <a:t> </a:t>
            </a:r>
            <a:r>
              <a:rPr lang="ru-RU" dirty="0" err="1" smtClean="0"/>
              <a:t>Брокхауз</a:t>
            </a:r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20888"/>
            <a:ext cx="5924066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5518596" y="3585905"/>
            <a:ext cx="358404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altLang="ru-RU" sz="2400" b="1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</a:rPr>
              <a:t>За создание метода </a:t>
            </a:r>
          </a:p>
          <a:p>
            <a:pPr algn="ctr" eaLnBrk="0" hangingPunct="0"/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</a:rPr>
              <a:t>нейтронной спектроскопии</a:t>
            </a:r>
            <a:r>
              <a:rPr lang="ru-RU" altLang="ru-RU" sz="2400" b="1" dirty="0" smtClean="0">
                <a:solidFill>
                  <a:schemeClr val="accent1">
                    <a:lumMod val="50000"/>
                  </a:schemeClr>
                </a:solidFill>
              </a:rPr>
              <a:t>» </a:t>
            </a:r>
            <a:endParaRPr lang="ru-RU" alt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2120" y="2924944"/>
            <a:ext cx="3150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Нобелевская премия по физике 1994 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136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132856"/>
            <a:ext cx="8712968" cy="439248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ru-RU" sz="2000" dirty="0" smtClean="0"/>
              <a:t>Родился в 1918 г.,  </a:t>
            </a:r>
            <a:r>
              <a:rPr lang="ru-RU" sz="2000" dirty="0" err="1" smtClean="0"/>
              <a:t>Летбридж</a:t>
            </a:r>
            <a:r>
              <a:rPr lang="ru-RU" sz="2000" dirty="0" smtClean="0"/>
              <a:t>, Канада</a:t>
            </a:r>
          </a:p>
          <a:p>
            <a:pPr>
              <a:lnSpc>
                <a:spcPct val="110000"/>
              </a:lnSpc>
            </a:pPr>
            <a:r>
              <a:rPr lang="ru-RU" sz="2000" dirty="0" smtClean="0"/>
              <a:t>Работал ассистентом  в лаборатории</a:t>
            </a:r>
          </a:p>
          <a:p>
            <a:pPr>
              <a:lnSpc>
                <a:spcPct val="110000"/>
              </a:lnSpc>
            </a:pPr>
            <a:r>
              <a:rPr lang="ru-RU" sz="2000" dirty="0" smtClean="0"/>
              <a:t>Служил добровольцем на флоте</a:t>
            </a:r>
          </a:p>
          <a:p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Биография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717032"/>
            <a:ext cx="2106234" cy="2808312"/>
          </a:xfrm>
          <a:prstGeom prst="rect">
            <a:avLst/>
          </a:prstGeom>
        </p:spPr>
      </p:pic>
      <p:sp>
        <p:nvSpPr>
          <p:cNvPr id="5" name="Объект 1"/>
          <p:cNvSpPr txBox="1">
            <a:spLocks/>
          </p:cNvSpPr>
          <p:nvPr/>
        </p:nvSpPr>
        <p:spPr>
          <a:xfrm>
            <a:off x="251520" y="3284984"/>
            <a:ext cx="6840760" cy="439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sz="2000" dirty="0" smtClean="0"/>
              <a:t>В 1945 г. Поступает в университет британской Колумбии</a:t>
            </a:r>
          </a:p>
          <a:p>
            <a:pPr>
              <a:lnSpc>
                <a:spcPct val="110000"/>
              </a:lnSpc>
            </a:pPr>
            <a:r>
              <a:rPr lang="ru-RU" sz="2000" dirty="0" smtClean="0"/>
              <a:t>После защиты диссертации в 1950 г. Получил место в лаборатории </a:t>
            </a:r>
            <a:r>
              <a:rPr lang="ru-RU" sz="2000" dirty="0" err="1" smtClean="0"/>
              <a:t>Чок</a:t>
            </a:r>
            <a:r>
              <a:rPr lang="ru-RU" sz="2000" dirty="0" smtClean="0"/>
              <a:t> Ривер. С 1960 г.  возглавил там отделение нейтронной физики</a:t>
            </a:r>
          </a:p>
          <a:p>
            <a:pPr>
              <a:lnSpc>
                <a:spcPct val="110000"/>
              </a:lnSpc>
            </a:pPr>
            <a:r>
              <a:rPr lang="ru-RU" sz="2000" dirty="0" smtClean="0"/>
              <a:t>В 1994 г. был удостоен, совместно с Клиффордом </a:t>
            </a:r>
            <a:r>
              <a:rPr lang="ru-RU" sz="2000" dirty="0" err="1" smtClean="0"/>
              <a:t>Шаллом</a:t>
            </a:r>
            <a:r>
              <a:rPr lang="ru-RU" sz="2000" dirty="0" smtClean="0"/>
              <a:t>, Нобелевской премии по физике. В 1982 г. присвоено звание офицера ордена Канады и в 1905 г. Посвящен в компаньоны.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0066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564904"/>
            <a:ext cx="8352927" cy="396044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ru-RU" dirty="0" smtClean="0"/>
              <a:t>Разработка дифракционных и спектральных методов анализа нейтронами</a:t>
            </a:r>
          </a:p>
          <a:p>
            <a:pPr>
              <a:lnSpc>
                <a:spcPct val="120000"/>
              </a:lnSpc>
            </a:pPr>
            <a:r>
              <a:rPr lang="ru-RU" dirty="0" smtClean="0"/>
              <a:t>Получена </a:t>
            </a:r>
            <a:r>
              <a:rPr lang="ru-RU" dirty="0"/>
              <a:t>первая </a:t>
            </a:r>
            <a:r>
              <a:rPr lang="ru-RU" dirty="0" err="1"/>
              <a:t>нейтронограмма</a:t>
            </a:r>
            <a:endParaRPr lang="ru-RU" dirty="0"/>
          </a:p>
          <a:p>
            <a:pPr>
              <a:lnSpc>
                <a:spcPct val="120000"/>
              </a:lnSpc>
            </a:pPr>
            <a:r>
              <a:rPr lang="ru-RU" dirty="0"/>
              <a:t>Попытки анализа пиков когерентного и диффузного рассеяния</a:t>
            </a:r>
          </a:p>
          <a:p>
            <a:pPr>
              <a:lnSpc>
                <a:spcPct val="120000"/>
              </a:lnSpc>
            </a:pPr>
            <a:r>
              <a:rPr lang="ru-RU" dirty="0"/>
              <a:t>Количественные измерения дифракционных свойств элементов</a:t>
            </a:r>
          </a:p>
          <a:p>
            <a:pPr>
              <a:lnSpc>
                <a:spcPct val="120000"/>
              </a:lnSpc>
            </a:pPr>
            <a:r>
              <a:rPr lang="ru-RU" dirty="0"/>
              <a:t>Изучение водородсодержащих структур</a:t>
            </a:r>
          </a:p>
          <a:p>
            <a:pPr>
              <a:lnSpc>
                <a:spcPct val="120000"/>
              </a:lnSpc>
            </a:pPr>
            <a:r>
              <a:rPr lang="ru-RU" dirty="0" smtClean="0"/>
              <a:t>Концепция </a:t>
            </a:r>
            <a:r>
              <a:rPr lang="ru-RU" dirty="0"/>
              <a:t>множественного рассеяния внутри </a:t>
            </a:r>
            <a:r>
              <a:rPr lang="ru-RU" dirty="0" smtClean="0"/>
              <a:t>образца</a:t>
            </a:r>
          </a:p>
          <a:p>
            <a:pPr>
              <a:lnSpc>
                <a:spcPct val="120000"/>
              </a:lnSpc>
            </a:pPr>
            <a:r>
              <a:rPr lang="ru-RU" dirty="0" smtClean="0"/>
              <a:t>Работы с трехосным спектрометром</a:t>
            </a:r>
          </a:p>
          <a:p>
            <a:pPr>
              <a:lnSpc>
                <a:spcPct val="120000"/>
              </a:lnSpc>
            </a:pPr>
            <a:r>
              <a:rPr lang="ru-RU" dirty="0" smtClean="0"/>
              <a:t>Изучение дисперсионных зависимостей энергия-импульс для фононного и магнонного рассеяний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результаты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09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Другая 1">
      <a:dk1>
        <a:sysClr val="windowText" lastClr="000000"/>
      </a:dk1>
      <a:lt1>
        <a:sysClr val="window" lastClr="FFFFFF"/>
      </a:lt1>
      <a:dk2>
        <a:srgbClr val="041411"/>
      </a:dk2>
      <a:lt2>
        <a:srgbClr val="C6E7FC"/>
      </a:lt2>
      <a:accent1>
        <a:srgbClr val="2CB2AF"/>
      </a:accent1>
      <a:accent2>
        <a:srgbClr val="47ADD1"/>
      </a:accent2>
      <a:accent3>
        <a:srgbClr val="5BD078"/>
      </a:accent3>
      <a:accent4>
        <a:srgbClr val="02706D"/>
      </a:accent4>
      <a:accent5>
        <a:srgbClr val="FFC00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716</TotalTime>
  <Words>378</Words>
  <Application>Microsoft Office PowerPoint</Application>
  <PresentationFormat>Экран (4:3)</PresentationFormat>
  <Paragraphs>54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Нобелевская премия 1994 года</vt:lpstr>
      <vt:lpstr>1994</vt:lpstr>
      <vt:lpstr>Нобелевские премии 1994 года</vt:lpstr>
      <vt:lpstr>Интересный факт</vt:lpstr>
      <vt:lpstr>Клиффорд Шалл</vt:lpstr>
      <vt:lpstr>Биография</vt:lpstr>
      <vt:lpstr>Бертрам Брокхауз</vt:lpstr>
      <vt:lpstr>Биография</vt:lpstr>
      <vt:lpstr>Основные результаты</vt:lpstr>
      <vt:lpstr>Работы с поляризованными нейтронами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Нобелевская премия 1994 года</dc:title>
  <dc:creator>Денис</dc:creator>
  <cp:lastModifiedBy>Денис</cp:lastModifiedBy>
  <cp:revision>50</cp:revision>
  <dcterms:created xsi:type="dcterms:W3CDTF">2013-12-11T22:14:53Z</dcterms:created>
  <dcterms:modified xsi:type="dcterms:W3CDTF">2013-12-23T19:31:02Z</dcterms:modified>
</cp:coreProperties>
</file>