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6"/>
  </p:notesMasterIdLst>
  <p:sldIdLst>
    <p:sldId id="285" r:id="rId2"/>
    <p:sldId id="273" r:id="rId3"/>
    <p:sldId id="260" r:id="rId4"/>
    <p:sldId id="267" r:id="rId5"/>
    <p:sldId id="282" r:id="rId6"/>
    <p:sldId id="283" r:id="rId7"/>
    <p:sldId id="272" r:id="rId8"/>
    <p:sldId id="265" r:id="rId9"/>
    <p:sldId id="269" r:id="rId10"/>
    <p:sldId id="268" r:id="rId11"/>
    <p:sldId id="286" r:id="rId12"/>
    <p:sldId id="274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DEF35"/>
    <a:srgbClr val="037B0E"/>
    <a:srgbClr val="FFCC29"/>
    <a:srgbClr val="D09E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E5386E-23F3-470E-9587-2E3152EB6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5DA11F-B7E8-4C14-9773-999F1C9EDCE1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29A175-4752-49E7-A0CA-6665E6522D64}" type="slidenum">
              <a:rPr lang="de-DE" sz="1200">
                <a:latin typeface="Times New Roman" pitchFamily="18" charset="0"/>
              </a:rPr>
              <a:pPr algn="r"/>
              <a:t>8</a:t>
            </a:fld>
            <a:endParaRPr lang="de-DE" sz="120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DC970-F9A2-45F1-8A8B-6D813553F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0DF20-406B-46AC-BAEC-3E76815D5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34D62-93E6-4F11-9AC1-491611D3D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A630F-5EF8-4854-BE05-7F833DDF7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C10F-A50E-437B-9875-A9C3D7523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66578-F529-4C98-A0A0-86C19335F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804F3-735F-4380-8252-1C7B9AD1D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42A8-306C-4028-A647-3C1A7B692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8667-3591-4C13-A552-B0800860D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CCE0E-9E09-443D-9C9A-0EB6F3D79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29860-AC7D-4E2B-A246-5E1B8FBED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B93C0-3625-4577-8F22-9C5828B87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E458121-46CD-4A3A-84AC-E2D019FA7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42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42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42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942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946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42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3" r:id="rId2"/>
    <p:sldLayoutId id="2147483722" r:id="rId3"/>
    <p:sldLayoutId id="2147483721" r:id="rId4"/>
    <p:sldLayoutId id="2147483720" r:id="rId5"/>
    <p:sldLayoutId id="2147483719" r:id="rId6"/>
    <p:sldLayoutId id="2147483718" r:id="rId7"/>
    <p:sldLayoutId id="2147483717" r:id="rId8"/>
    <p:sldLayoutId id="2147483716" r:id="rId9"/>
    <p:sldLayoutId id="2147483715" r:id="rId10"/>
    <p:sldLayoutId id="2147483714" r:id="rId11"/>
    <p:sldLayoutId id="21474837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219200"/>
            <a:ext cx="8229600" cy="1752600"/>
          </a:xfrm>
        </p:spPr>
        <p:txBody>
          <a:bodyPr/>
          <a:lstStyle/>
          <a:p>
            <a:pPr algn="ctr" eaLnBrk="1" hangingPunct="1"/>
            <a:r>
              <a:rPr lang="ru-RU" sz="3600" i="1" smtClean="0">
                <a:solidFill>
                  <a:srgbClr val="800000"/>
                </a:solidFill>
              </a:rPr>
              <a:t>Исследование наночастиц методом порошковой дифракции поляризованных нейтронов.</a:t>
            </a:r>
            <a:r>
              <a:rPr lang="ru-RU" sz="4000" smtClean="0">
                <a:solidFill>
                  <a:srgbClr val="CC3300"/>
                </a:solidFill>
              </a:rPr>
              <a:t> </a:t>
            </a:r>
            <a:endParaRPr lang="ru-RU" sz="4000" smtClean="0">
              <a:solidFill>
                <a:srgbClr val="800000"/>
              </a:solidFill>
            </a:endParaRPr>
          </a:p>
        </p:txBody>
      </p:sp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3200400" y="4495800"/>
            <a:ext cx="5715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ru-RU"/>
              <a:t>Докладчик:</a:t>
            </a:r>
            <a:r>
              <a:rPr lang="en-US"/>
              <a:t> </a:t>
            </a:r>
            <a:r>
              <a:rPr lang="ru-RU"/>
              <a:t>Овсяников А.К.</a:t>
            </a:r>
          </a:p>
          <a:p>
            <a:pPr marL="342900" indent="-342900"/>
            <a:endParaRPr lang="ru-RU"/>
          </a:p>
          <a:p>
            <a:pPr marL="342900" indent="-342900"/>
            <a:r>
              <a:rPr lang="ru-RU"/>
              <a:t>Научный руководитель: д.ф.-м.н</a:t>
            </a:r>
            <a:r>
              <a:rPr lang="en-US"/>
              <a:t>.</a:t>
            </a:r>
            <a:r>
              <a:rPr lang="ru-RU"/>
              <a:t> Голосовский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На практике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7696200" cy="1600200"/>
          </a:xfrm>
        </p:spPr>
        <p:txBody>
          <a:bodyPr/>
          <a:lstStyle/>
          <a:p>
            <a:pPr eaLnBrk="1" hangingPunct="1"/>
            <a:r>
              <a:rPr lang="ru-RU" sz="2000" smtClean="0"/>
              <a:t>Поляризация пучка </a:t>
            </a:r>
            <a:r>
              <a:rPr lang="en-US" sz="2000" smtClean="0"/>
              <a:t>p</a:t>
            </a:r>
            <a:r>
              <a:rPr lang="en-US" sz="2000" smtClean="0">
                <a:cs typeface="Arial" charset="0"/>
              </a:rPr>
              <a:t>≠</a:t>
            </a:r>
            <a:r>
              <a:rPr lang="ru-RU" sz="2000" smtClean="0"/>
              <a:t>100%; эффективность спин флиппера </a:t>
            </a:r>
            <a:r>
              <a:rPr lang="el-GR" sz="2000" i="1" smtClean="0"/>
              <a:t>ε </a:t>
            </a:r>
            <a:r>
              <a:rPr lang="en-US" sz="2000" smtClean="0">
                <a:cs typeface="Arial" charset="0"/>
              </a:rPr>
              <a:t>≠</a:t>
            </a:r>
            <a:r>
              <a:rPr lang="ru-RU" sz="2000" smtClean="0"/>
              <a:t>100% </a:t>
            </a:r>
          </a:p>
          <a:p>
            <a:pPr eaLnBrk="1" hangingPunct="1"/>
            <a:r>
              <a:rPr lang="ru-RU" sz="2000" smtClean="0"/>
              <a:t>Образец может деполяризовать пучок.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8200" y="4724400"/>
            <a:ext cx="8153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где </a:t>
            </a:r>
            <a:r>
              <a:rPr lang="en-US" sz="2000" i="1"/>
              <a:t>P – </a:t>
            </a:r>
            <a:r>
              <a:rPr lang="ru-RU" sz="2000" i="1"/>
              <a:t>поляризация пучка, </a:t>
            </a:r>
            <a:r>
              <a:rPr lang="el-GR" sz="2000" i="1">
                <a:cs typeface="Arial" charset="0"/>
              </a:rPr>
              <a:t>ε</a:t>
            </a:r>
            <a:r>
              <a:rPr lang="ru-RU" sz="2000" i="1">
                <a:cs typeface="Arial" charset="0"/>
              </a:rPr>
              <a:t> – эффективность флиппера, </a:t>
            </a:r>
            <a:r>
              <a:rPr lang="en-US" sz="2000" i="1"/>
              <a:t>D </a:t>
            </a:r>
            <a:r>
              <a:rPr lang="ru-RU" sz="2000" i="1"/>
              <a:t>– деполяризация на образце. </a:t>
            </a:r>
            <a:endParaRPr lang="el-GR" sz="2000" i="1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455863" y="3200400"/>
          <a:ext cx="3546475" cy="1279525"/>
        </p:xfrm>
        <a:graphic>
          <a:graphicData uri="http://schemas.openxmlformats.org/presentationml/2006/ole">
            <p:oleObj spid="_x0000_s5122" name="Формула" r:id="rId3" imgW="1231560" imgH="444240" progId="Equation.3">
              <p:embed/>
            </p:oleObj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52578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200" i="1"/>
              <a:t>P.J. Brown and J.B. Forsyth</a:t>
            </a:r>
            <a:r>
              <a:rPr lang="ru-RU" sz="1200" i="1"/>
              <a:t>, B</a:t>
            </a:r>
            <a:r>
              <a:rPr lang="en-US" sz="1200" i="1"/>
              <a:t>rit</a:t>
            </a:r>
            <a:r>
              <a:rPr lang="ru-RU" sz="1200" i="1"/>
              <a:t>. J. A</a:t>
            </a:r>
            <a:r>
              <a:rPr lang="en-US" sz="1200" i="1"/>
              <a:t>ppl</a:t>
            </a:r>
            <a:r>
              <a:rPr lang="ru-RU" sz="1200" i="1"/>
              <a:t>. P</a:t>
            </a:r>
            <a:r>
              <a:rPr lang="en-US" sz="1200" i="1"/>
              <a:t>hys</a:t>
            </a:r>
            <a:r>
              <a:rPr lang="ru-RU" sz="1200" i="1"/>
              <a:t>., 1964, V</a:t>
            </a:r>
            <a:r>
              <a:rPr lang="en-US" sz="1200" i="1"/>
              <a:t>ol</a:t>
            </a:r>
            <a:r>
              <a:rPr lang="ru-RU" sz="1200" i="1"/>
              <a:t>.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rgbClr val="800000"/>
                </a:solidFill>
              </a:rPr>
              <a:t>Порошковая дифракция поляризованных нейтронов. Трудности.</a:t>
            </a:r>
          </a:p>
        </p:txBody>
      </p:sp>
      <p:sp>
        <p:nvSpPr>
          <p:cNvPr id="49159" name="Rectangle 3"/>
          <p:cNvSpPr>
            <a:spLocks noChangeArrowheads="1"/>
          </p:cNvSpPr>
          <p:nvPr/>
        </p:nvSpPr>
        <p:spPr bwMode="auto">
          <a:xfrm>
            <a:off x="685800" y="2133600"/>
            <a:ext cx="769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/>
              <a:t>Большая деполяризация </a:t>
            </a:r>
            <a:r>
              <a:rPr lang="ru-RU" sz="2000" dirty="0" smtClean="0"/>
              <a:t>пучка на образце.</a:t>
            </a: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/>
              <a:t>Образец должен находиться в магнитном </a:t>
            </a:r>
            <a:r>
              <a:rPr lang="ru-RU" sz="2000" dirty="0" smtClean="0"/>
              <a:t>поле.</a:t>
            </a: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 smtClean="0"/>
              <a:t>Потери и</a:t>
            </a:r>
            <a:r>
              <a:rPr lang="ru-RU" sz="2000" dirty="0" smtClean="0"/>
              <a:t>нтенсивности.</a:t>
            </a: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 smtClean="0"/>
              <a:t>Поляризационный анализ можно использовать только для ферро- и ферримагнетиков.</a:t>
            </a: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 smtClean="0"/>
              <a:t>Не существует оптимизированных экспериментальных установок для порошковой дифракции поляризованных нейтронов и стандартного программного обеспечения.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Наноструктурированная система </a:t>
            </a:r>
            <a:r>
              <a:rPr lang="en-GB" sz="3200" smtClean="0">
                <a:solidFill>
                  <a:srgbClr val="800000"/>
                </a:solidFill>
              </a:rPr>
              <a:t>FeO/Fe</a:t>
            </a:r>
            <a:r>
              <a:rPr lang="en-GB" sz="3200" baseline="-25000" smtClean="0">
                <a:solidFill>
                  <a:srgbClr val="800000"/>
                </a:solidFill>
              </a:rPr>
              <a:t>3</a:t>
            </a:r>
            <a:r>
              <a:rPr lang="en-GB" sz="3200" smtClean="0">
                <a:solidFill>
                  <a:srgbClr val="800000"/>
                </a:solidFill>
              </a:rPr>
              <a:t>O</a:t>
            </a:r>
            <a:r>
              <a:rPr lang="en-GB" sz="3200" baseline="-25000" smtClean="0">
                <a:solidFill>
                  <a:srgbClr val="800000"/>
                </a:solidFill>
              </a:rPr>
              <a:t>4</a:t>
            </a:r>
            <a:endParaRPr lang="ru-RU" sz="3200" smtClean="0">
              <a:solidFill>
                <a:srgbClr val="800000"/>
              </a:solidFill>
            </a:endParaRPr>
          </a:p>
        </p:txBody>
      </p:sp>
      <p:pic>
        <p:nvPicPr>
          <p:cNvPr id="450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0"/>
            <a:ext cx="1273175" cy="1308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5084" name="AutoShape 25"/>
          <p:cNvSpPr>
            <a:spLocks noChangeArrowheads="1"/>
          </p:cNvSpPr>
          <p:nvPr/>
        </p:nvSpPr>
        <p:spPr bwMode="auto">
          <a:xfrm>
            <a:off x="6705600" y="2743200"/>
            <a:ext cx="792163" cy="358775"/>
          </a:xfrm>
          <a:prstGeom prst="wedgeRectCallout">
            <a:avLst>
              <a:gd name="adj1" fmla="val 18134"/>
              <a:gd name="adj2" fmla="val 42477"/>
            </a:avLst>
          </a:prstGeom>
          <a:solidFill>
            <a:schemeClr val="bg1"/>
          </a:solidFill>
          <a:ln w="9525">
            <a:solidFill>
              <a:srgbClr val="D09E00"/>
            </a:solidFill>
            <a:miter lim="800000"/>
            <a:headEnd/>
            <a:tailEnd/>
          </a:ln>
        </p:spPr>
        <p:txBody>
          <a:bodyPr/>
          <a:lstStyle/>
          <a:p>
            <a:pPr marL="3175" indent="-3175" defTabSz="808038"/>
            <a:r>
              <a:rPr lang="en-US" i="1">
                <a:solidFill>
                  <a:srgbClr val="D09E00"/>
                </a:solidFill>
                <a:latin typeface="Tahoma" pitchFamily="34" charset="0"/>
                <a:cs typeface="Tahoma" pitchFamily="34" charset="0"/>
              </a:rPr>
              <a:t>Fe</a:t>
            </a:r>
            <a:r>
              <a:rPr lang="en-US" i="1" baseline="-25000">
                <a:solidFill>
                  <a:srgbClr val="D09E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en-US" i="1">
                <a:solidFill>
                  <a:srgbClr val="D09E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i="1" baseline="-25000">
                <a:solidFill>
                  <a:srgbClr val="D09E00"/>
                </a:solidFill>
                <a:latin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45085" name="AutoShape 25"/>
          <p:cNvSpPr>
            <a:spLocks noChangeArrowheads="1"/>
          </p:cNvSpPr>
          <p:nvPr/>
        </p:nvSpPr>
        <p:spPr bwMode="auto">
          <a:xfrm>
            <a:off x="7848600" y="2743200"/>
            <a:ext cx="647700" cy="358775"/>
          </a:xfrm>
          <a:prstGeom prst="wedgeRectCallout">
            <a:avLst>
              <a:gd name="adj1" fmla="val 20343"/>
              <a:gd name="adj2" fmla="val 45574"/>
            </a:avLst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175" indent="-3175" defTabSz="808038"/>
            <a:r>
              <a:rPr lang="en-US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FeO</a:t>
            </a:r>
            <a:endParaRPr lang="en-US" i="1" baseline="-2500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86" name="Rectangle 20"/>
          <p:cNvSpPr>
            <a:spLocks noChangeArrowheads="1"/>
          </p:cNvSpPr>
          <p:nvPr/>
        </p:nvSpPr>
        <p:spPr bwMode="auto">
          <a:xfrm>
            <a:off x="6375400" y="1597025"/>
            <a:ext cx="936625" cy="284163"/>
          </a:xfrm>
          <a:prstGeom prst="rect">
            <a:avLst/>
          </a:prstGeom>
          <a:solidFill>
            <a:srgbClr val="FFFFE3"/>
          </a:solidFill>
          <a:ln w="12700" algn="ctr">
            <a:solidFill>
              <a:srgbClr val="4B25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57263"/>
            <a:r>
              <a:rPr lang="en-GB" sz="1600" i="1">
                <a:latin typeface="Tahoma" pitchFamily="34" charset="0"/>
                <a:cs typeface="Arial" charset="0"/>
              </a:rPr>
              <a:t>10-</a:t>
            </a:r>
            <a:r>
              <a:rPr lang="ru-RU" sz="1600" i="1">
                <a:latin typeface="Tahoma" pitchFamily="34" charset="0"/>
                <a:cs typeface="Arial" charset="0"/>
              </a:rPr>
              <a:t>20 </a:t>
            </a:r>
            <a:r>
              <a:rPr lang="en-GB" sz="1600" i="1">
                <a:latin typeface="Tahoma" pitchFamily="34" charset="0"/>
                <a:cs typeface="Arial" charset="0"/>
              </a:rPr>
              <a:t>nm</a:t>
            </a:r>
            <a:endParaRPr lang="en-US" sz="1600" i="1">
              <a:latin typeface="Tahoma" pitchFamily="34" charset="0"/>
              <a:cs typeface="Arial" charset="0"/>
            </a:endParaRPr>
          </a:p>
        </p:txBody>
      </p:sp>
      <p:pic>
        <p:nvPicPr>
          <p:cNvPr id="45087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5334000" cy="3973513"/>
          </a:xfrm>
          <a:prstGeom prst="rect">
            <a:avLst/>
          </a:prstGeom>
          <a:noFill/>
        </p:spPr>
      </p:pic>
      <p:sp>
        <p:nvSpPr>
          <p:cNvPr id="45088" name="Rectangle 8"/>
          <p:cNvSpPr>
            <a:spLocks noChangeArrowheads="1"/>
          </p:cNvSpPr>
          <p:nvPr/>
        </p:nvSpPr>
        <p:spPr bwMode="auto">
          <a:xfrm>
            <a:off x="990600" y="54102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/>
              <a:t>Разностная дифрактограмма для системы </a:t>
            </a:r>
            <a:r>
              <a:rPr lang="en-GB"/>
              <a:t>FeO/Fe3O4</a:t>
            </a:r>
            <a:endParaRPr lang="ru-RU"/>
          </a:p>
        </p:txBody>
      </p:sp>
      <p:sp>
        <p:nvSpPr>
          <p:cNvPr id="45089" name="Text Box 14"/>
          <p:cNvSpPr txBox="1">
            <a:spLocks noChangeArrowheads="1"/>
          </p:cNvSpPr>
          <p:nvPr/>
        </p:nvSpPr>
        <p:spPr bwMode="auto">
          <a:xfrm>
            <a:off x="5867400" y="3810000"/>
            <a:ext cx="3048000" cy="118427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/>
              <a:t>На </a:t>
            </a:r>
            <a:r>
              <a:rPr lang="ru-RU" sz="1400" dirty="0" err="1"/>
              <a:t>дифрактограмме</a:t>
            </a:r>
            <a:r>
              <a:rPr lang="ru-RU" sz="1400" dirty="0"/>
              <a:t> отсутствуют пики соответствующие магнитному вкладу от </a:t>
            </a:r>
            <a:r>
              <a:rPr lang="ru-RU" sz="1400" dirty="0" smtClean="0"/>
              <a:t>ядра(</a:t>
            </a:r>
            <a:r>
              <a:rPr lang="en-US" sz="1400" dirty="0" err="1" smtClean="0"/>
              <a:t>FeO</a:t>
            </a:r>
            <a:r>
              <a:rPr lang="ru-RU" sz="1400" dirty="0" smtClean="0"/>
              <a:t>)</a:t>
            </a:r>
            <a:r>
              <a:rPr lang="en-US" sz="1400" dirty="0" smtClean="0"/>
              <a:t>, </a:t>
            </a:r>
            <a:r>
              <a:rPr lang="ru-RU" sz="1400" dirty="0"/>
              <a:t>но есть пики от магнитного вклада оболочки </a:t>
            </a:r>
            <a:r>
              <a:rPr lang="ru-RU" sz="1400" dirty="0" smtClean="0"/>
              <a:t>(</a:t>
            </a:r>
            <a:r>
              <a:rPr lang="en-US" sz="1400" dirty="0" smtClean="0"/>
              <a:t>Fe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O</a:t>
            </a:r>
            <a:r>
              <a:rPr lang="en-US" sz="1400" baseline="-25000" dirty="0" smtClean="0"/>
              <a:t>4</a:t>
            </a:r>
            <a:r>
              <a:rPr lang="ru-RU" sz="1400" dirty="0" smtClean="0"/>
              <a:t> )</a:t>
            </a:r>
            <a:endParaRPr lang="en-US" sz="1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Применение поляризованных нейтронов для порошков</a:t>
            </a:r>
            <a:r>
              <a:rPr lang="en-US" sz="2000" smtClean="0"/>
              <a:t> </a:t>
            </a:r>
            <a:r>
              <a:rPr lang="ru-RU" sz="2000" smtClean="0"/>
              <a:t>позволяет  измерить вклад отдельных структурных элементов.</a:t>
            </a:r>
          </a:p>
          <a:p>
            <a:pPr eaLnBrk="1" hangingPunct="1"/>
            <a:r>
              <a:rPr lang="ru-RU" sz="2000" smtClean="0"/>
              <a:t>Можно измерять ферромагнитный и ферримагнитный момент с большой точностью.</a:t>
            </a:r>
            <a:r>
              <a:rPr lang="ru-RU" smtClean="0"/>
              <a:t> 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04800" y="152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800000"/>
                </a:solidFill>
              </a:rPr>
              <a:t>Заключение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ChangeArrowheads="1"/>
          </p:cNvSpPr>
          <p:nvPr/>
        </p:nvSpPr>
        <p:spPr bwMode="auto">
          <a:xfrm>
            <a:off x="533400" y="22098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>
                <a:solidFill>
                  <a:srgbClr val="800000"/>
                </a:solidFill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2057400"/>
          </a:xfrm>
        </p:spPr>
        <p:txBody>
          <a:bodyPr/>
          <a:lstStyle/>
          <a:p>
            <a:pPr eaLnBrk="1" hangingPunct="1"/>
            <a:r>
              <a:rPr lang="ru-RU" sz="2000" smtClean="0"/>
              <a:t>Существует несколько основных магнитометрических методов для измерения магнитного момента</a:t>
            </a:r>
          </a:p>
          <a:p>
            <a:pPr lvl="1" eaLnBrk="1" hangingPunct="1"/>
            <a:r>
              <a:rPr lang="ru-RU" sz="2000" i="1" smtClean="0"/>
              <a:t>SQUID</a:t>
            </a:r>
            <a:r>
              <a:rPr lang="ru-RU" sz="2000" smtClean="0"/>
              <a:t> </a:t>
            </a:r>
          </a:p>
          <a:p>
            <a:pPr lvl="1" eaLnBrk="1" hangingPunct="1"/>
            <a:r>
              <a:rPr lang="en-US" sz="2000" smtClean="0"/>
              <a:t>XMCD</a:t>
            </a:r>
          </a:p>
          <a:p>
            <a:pPr lvl="1" eaLnBrk="1" hangingPunct="1"/>
            <a:r>
              <a:rPr lang="ru-RU" sz="2000" smtClean="0"/>
              <a:t>Мёссбауэровская спектроскопия </a:t>
            </a:r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81000" y="3886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96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800000"/>
                </a:solidFill>
              </a:rPr>
              <a:t>Введение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457200" y="3124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/>
              <a:t>Но всё это </a:t>
            </a:r>
            <a:r>
              <a:rPr lang="ru-RU" sz="2000" i="1">
                <a:solidFill>
                  <a:srgbClr val="800000"/>
                </a:solidFill>
              </a:rPr>
              <a:t>интегральные</a:t>
            </a:r>
            <a:r>
              <a:rPr lang="ru-RU" sz="2000"/>
              <a:t> методы.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457200" y="3886200"/>
            <a:ext cx="838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/>
              <a:t>Дифракция поляризованных нейтронов может дать магнитный момент непосредственно на определённой структурной единице. Это </a:t>
            </a:r>
            <a:r>
              <a:rPr lang="ru-RU" i="1">
                <a:solidFill>
                  <a:srgbClr val="800000"/>
                </a:solidFill>
              </a:rPr>
              <a:t>дифференциальный</a:t>
            </a:r>
            <a:r>
              <a:rPr lang="ru-RU"/>
              <a:t> метод. Традиционно он применяется для монокристаллов.</a:t>
            </a:r>
          </a:p>
        </p:txBody>
      </p:sp>
      <p:sp>
        <p:nvSpPr>
          <p:cNvPr id="16392" name="Rectangle 3"/>
          <p:cNvSpPr>
            <a:spLocks noChangeArrowheads="1"/>
          </p:cNvSpPr>
          <p:nvPr/>
        </p:nvSpPr>
        <p:spPr bwMode="auto">
          <a:xfrm>
            <a:off x="533400" y="5105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ru-RU" sz="2000" dirty="0"/>
              <a:t>С появлением </a:t>
            </a:r>
            <a:r>
              <a:rPr lang="ru-RU" sz="2000" i="1" dirty="0" err="1">
                <a:solidFill>
                  <a:srgbClr val="800000"/>
                </a:solidFill>
              </a:rPr>
              <a:t>наноматериалов</a:t>
            </a:r>
            <a:r>
              <a:rPr lang="ru-RU" sz="2000" dirty="0"/>
              <a:t> возникла потребность в использовании этого метода для </a:t>
            </a:r>
            <a:r>
              <a:rPr lang="ru-RU" sz="2000" dirty="0" smtClean="0"/>
              <a:t>порошков.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3810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800000"/>
                </a:solidFill>
              </a:rPr>
              <a:t>Интенсивность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533400" y="1676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Для неполяризованных нейтронов: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609600" y="35814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Для поляризованных нейтронов: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2743200" y="2438400"/>
          <a:ext cx="3813175" cy="533400"/>
        </p:xfrm>
        <a:graphic>
          <a:graphicData uri="http://schemas.openxmlformats.org/presentationml/2006/ole">
            <p:oleObj spid="_x0000_s2050" name="Формула" r:id="rId3" imgW="1726920" imgH="241200" progId="Equation.3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3352800" y="4419600"/>
          <a:ext cx="2590800" cy="615950"/>
        </p:xfrm>
        <a:graphic>
          <a:graphicData uri="http://schemas.openxmlformats.org/presentationml/2006/ole">
            <p:oleObj spid="_x0000_s2051" name="Формула" r:id="rId4" imgW="101592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Структурные факторы</a:t>
            </a: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>
            <p:ph idx="1"/>
          </p:nvPr>
        </p:nvGraphicFramePr>
        <p:xfrm>
          <a:off x="1066800" y="2209800"/>
          <a:ext cx="2743200" cy="1103313"/>
        </p:xfrm>
        <a:graphic>
          <a:graphicData uri="http://schemas.openxmlformats.org/presentationml/2006/ole">
            <p:oleObj spid="_x0000_s1026" name="Формула" r:id="rId3" imgW="1104840" imgH="444240" progId="Equation.3">
              <p:embed/>
            </p:oleObj>
          </a:graphicData>
        </a:graphic>
      </p:graphicFrame>
      <p:graphicFrame>
        <p:nvGraphicFramePr>
          <p:cNvPr id="1027" name="Object 22"/>
          <p:cNvGraphicFramePr>
            <a:graphicFrameLocks noChangeAspect="1"/>
          </p:cNvGraphicFramePr>
          <p:nvPr/>
        </p:nvGraphicFramePr>
        <p:xfrm>
          <a:off x="4495800" y="2438400"/>
          <a:ext cx="3908425" cy="908050"/>
        </p:xfrm>
        <a:graphic>
          <a:graphicData uri="http://schemas.openxmlformats.org/presentationml/2006/ole">
            <p:oleObj spid="_x0000_s1027" name="Формула" r:id="rId4" imgW="1587240" imgH="368280" progId="Equation.3">
              <p:embed/>
            </p:oleObj>
          </a:graphicData>
        </a:graphic>
      </p:graphicFrame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381000" y="16002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dirty="0">
                <a:solidFill>
                  <a:srgbClr val="CC3300"/>
                </a:solidFill>
              </a:rPr>
              <a:t>Ядерный структурный фактор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343400" y="16002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dirty="0">
                <a:solidFill>
                  <a:srgbClr val="CC3300"/>
                </a:solidFill>
              </a:rPr>
              <a:t>Магнитный структурный фактор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57200" y="39624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b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– </a:t>
            </a:r>
            <a:r>
              <a:rPr lang="ru-RU" dirty="0" smtClean="0">
                <a:latin typeface="+mn-lt"/>
              </a:rPr>
              <a:t>атомная амплитуда рассеяния</a:t>
            </a:r>
            <a:endParaRPr lang="en-US" dirty="0">
              <a:latin typeface="+mn-lt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" y="44196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Q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– </a:t>
            </a:r>
            <a:r>
              <a:rPr lang="ru-RU" dirty="0" smtClean="0">
                <a:latin typeface="+mn-lt"/>
              </a:rPr>
              <a:t>вектор рассеяния</a:t>
            </a:r>
            <a:endParaRPr lang="en-US" dirty="0">
              <a:latin typeface="+mn-lt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457200" y="4953000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r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– </a:t>
            </a:r>
            <a:r>
              <a:rPr lang="ru-RU" dirty="0" smtClean="0">
                <a:latin typeface="+mn-lt"/>
              </a:rPr>
              <a:t>положение рассеивающего центра</a:t>
            </a:r>
            <a:endParaRPr lang="en-US" dirty="0">
              <a:latin typeface="+mn-lt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648200" y="4038600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n-lt"/>
              </a:rPr>
              <a:t>f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– </a:t>
            </a:r>
            <a:r>
              <a:rPr lang="ru-RU" dirty="0" smtClean="0">
                <a:latin typeface="+mn-lt"/>
              </a:rPr>
              <a:t>магнитный форм-фактор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Halpern-Jones"/>
          <p:cNvPicPr>
            <a:picLocks noChangeAspect="1" noChangeArrowheads="1"/>
          </p:cNvPicPr>
          <p:nvPr/>
        </p:nvPicPr>
        <p:blipFill>
          <a:blip r:embed="rId2" cstate="print"/>
          <a:srcRect b="15955"/>
          <a:stretch>
            <a:fillRect/>
          </a:stretch>
        </p:blipFill>
        <p:spPr bwMode="auto">
          <a:xfrm>
            <a:off x="3886200" y="1828800"/>
            <a:ext cx="4537075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 Box 13"/>
          <p:cNvSpPr txBox="1">
            <a:spLocks noChangeArrowheads="1"/>
          </p:cNvSpPr>
          <p:nvPr/>
        </p:nvSpPr>
        <p:spPr bwMode="auto">
          <a:xfrm>
            <a:off x="228600" y="24384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Lucida Sans" pitchFamily="34" charset="0"/>
              </a:rPr>
              <a:t>e </a:t>
            </a:r>
            <a:r>
              <a:rPr lang="en-GB">
                <a:latin typeface="Lucida Sans" pitchFamily="34" charset="0"/>
              </a:rPr>
              <a:t>= </a:t>
            </a:r>
            <a:r>
              <a:rPr lang="en-GB" b="1">
                <a:latin typeface="Lucida Sans" pitchFamily="34" charset="0"/>
              </a:rPr>
              <a:t>Q/</a:t>
            </a:r>
            <a:r>
              <a:rPr lang="en-GB">
                <a:latin typeface="Lucida Sans" pitchFamily="34" charset="0"/>
              </a:rPr>
              <a:t>Q </a:t>
            </a:r>
            <a:r>
              <a:rPr lang="ru-RU"/>
              <a:t> - единичный вектор рассеяния</a:t>
            </a:r>
            <a:endParaRPr lang="en-US"/>
          </a:p>
        </p:txBody>
      </p:sp>
      <p:sp>
        <p:nvSpPr>
          <p:cNvPr id="20483" name="Text Box 14"/>
          <p:cNvSpPr txBox="1">
            <a:spLocks noChangeArrowheads="1"/>
          </p:cNvSpPr>
          <p:nvPr/>
        </p:nvSpPr>
        <p:spPr bwMode="auto">
          <a:xfrm>
            <a:off x="304800" y="3124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 dirty="0">
                <a:latin typeface="Lucida Sans" pitchFamily="34" charset="0"/>
              </a:rPr>
              <a:t>m</a:t>
            </a:r>
            <a:r>
              <a:rPr lang="ru-RU" b="1" dirty="0"/>
              <a:t> </a:t>
            </a:r>
            <a:r>
              <a:rPr lang="ru-RU" dirty="0"/>
              <a:t>– магнитный момент</a:t>
            </a:r>
            <a:endParaRPr lang="en-US" dirty="0"/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76200" y="5105400"/>
            <a:ext cx="891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dirty="0"/>
              <a:t>Вектор </a:t>
            </a:r>
            <a:r>
              <a:rPr lang="ru-RU" b="1" dirty="0"/>
              <a:t>М</a:t>
            </a:r>
            <a:r>
              <a:rPr lang="ru-RU" dirty="0"/>
              <a:t> – составляющая </a:t>
            </a:r>
            <a:r>
              <a:rPr lang="en-US" b="1" dirty="0"/>
              <a:t>m</a:t>
            </a:r>
            <a:r>
              <a:rPr lang="ru-RU" dirty="0"/>
              <a:t>, перпендикулярная вектору магнитного рассеяния.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b="1" dirty="0"/>
              <a:t>М</a:t>
            </a:r>
            <a:r>
              <a:rPr lang="ru-RU" dirty="0"/>
              <a:t> всегда лежит в плоскости отражения</a:t>
            </a:r>
            <a:r>
              <a:rPr lang="en-US" b="1" dirty="0"/>
              <a:t>.</a:t>
            </a:r>
            <a:endParaRPr lang="ru-RU" b="1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dirty="0"/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57200" y="1524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800000"/>
                </a:solidFill>
              </a:rPr>
              <a:t>Векторные соотношения</a:t>
            </a: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304800" y="3810000"/>
            <a:ext cx="3276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cs typeface="Arial" charset="0"/>
              </a:rPr>
              <a:t>λ</a:t>
            </a:r>
            <a:r>
              <a:rPr lang="ru-RU" b="1">
                <a:cs typeface="Arial" charset="0"/>
              </a:rPr>
              <a:t> </a:t>
            </a:r>
            <a:r>
              <a:rPr lang="ru-RU">
                <a:cs typeface="Arial" charset="0"/>
              </a:rPr>
              <a:t>– единичный вектор учитывающий  поляризацию нейтронов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Структурные факторы</a:t>
            </a:r>
          </a:p>
        </p:txBody>
      </p:sp>
      <p:graphicFrame>
        <p:nvGraphicFramePr>
          <p:cNvPr id="32771" name="Object 20"/>
          <p:cNvGraphicFramePr>
            <a:graphicFrameLocks noChangeAspect="1"/>
          </p:cNvGraphicFramePr>
          <p:nvPr>
            <p:ph idx="4294967295"/>
          </p:nvPr>
        </p:nvGraphicFramePr>
        <p:xfrm>
          <a:off x="1066800" y="2611438"/>
          <a:ext cx="2743200" cy="1060450"/>
        </p:xfrm>
        <a:graphic>
          <a:graphicData uri="http://schemas.openxmlformats.org/presentationml/2006/ole">
            <p:oleObj spid="_x0000_s32771" name="Формула" r:id="rId3" imgW="1117440" imgH="431640" progId="Equation.3">
              <p:embed/>
            </p:oleObj>
          </a:graphicData>
        </a:graphic>
      </p:graphicFrame>
      <p:graphicFrame>
        <p:nvGraphicFramePr>
          <p:cNvPr id="32772" name="Object 22"/>
          <p:cNvGraphicFramePr>
            <a:graphicFrameLocks noChangeAspect="1"/>
          </p:cNvGraphicFramePr>
          <p:nvPr/>
        </p:nvGraphicFramePr>
        <p:xfrm>
          <a:off x="4229100" y="2725738"/>
          <a:ext cx="4440238" cy="1095375"/>
        </p:xfrm>
        <a:graphic>
          <a:graphicData uri="http://schemas.openxmlformats.org/presentationml/2006/ole">
            <p:oleObj spid="_x0000_s32772" name="Формула" r:id="rId4" imgW="1803240" imgH="444240" progId="Equation.3">
              <p:embed/>
            </p:oleObj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1000" y="1981200"/>
            <a:ext cx="396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dirty="0">
                <a:solidFill>
                  <a:srgbClr val="CC3300"/>
                </a:solidFill>
              </a:rPr>
              <a:t>Ядерный структурный фактор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343400" y="19812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dirty="0">
                <a:solidFill>
                  <a:srgbClr val="CC3300"/>
                </a:solidFill>
              </a:rPr>
              <a:t>Магнитный структурный фактор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Точность измерений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3200400" y="2133600"/>
          <a:ext cx="1981200" cy="614363"/>
        </p:xfrm>
        <a:graphic>
          <a:graphicData uri="http://schemas.openxmlformats.org/presentationml/2006/ole">
            <p:oleObj spid="_x0000_s3074" name="Формула" r:id="rId3" imgW="736560" imgH="228600" progId="Equation.3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2286000" y="3505200"/>
          <a:ext cx="4038600" cy="534988"/>
        </p:xfrm>
        <a:graphic>
          <a:graphicData uri="http://schemas.openxmlformats.org/presentationml/2006/ole">
            <p:oleObj spid="_x0000_s3075" name="Формула" r:id="rId4" imgW="1917360" imgH="253800" progId="Equation.3">
              <p:embed/>
            </p:oleObj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14400" y="1600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Возьмём: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14400" y="2971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Для неполяризованных нейтронов: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90600" y="4267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/>
              <a:t>Для поляризованных нейтронов:</a:t>
            </a:r>
          </a:p>
        </p:txBody>
      </p:sp>
      <p:graphicFrame>
        <p:nvGraphicFramePr>
          <p:cNvPr id="3076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4876800"/>
          <a:ext cx="3657600" cy="512763"/>
        </p:xfrm>
        <a:graphic>
          <a:graphicData uri="http://schemas.openxmlformats.org/presentationml/2006/ole">
            <p:oleObj spid="_x0000_s3076" name="Формула" r:id="rId5" imgW="1815840" imgH="253800" progId="Equation.3">
              <p:embed/>
            </p:oleObj>
          </a:graphicData>
        </a:graphic>
      </p:graphicFrame>
      <p:graphicFrame>
        <p:nvGraphicFramePr>
          <p:cNvPr id="3077" name="Object 16"/>
          <p:cNvGraphicFramePr>
            <a:graphicFrameLocks noChangeAspect="1"/>
          </p:cNvGraphicFramePr>
          <p:nvPr/>
        </p:nvGraphicFramePr>
        <p:xfrm>
          <a:off x="2209800" y="5562600"/>
          <a:ext cx="3962400" cy="554038"/>
        </p:xfrm>
        <a:graphic>
          <a:graphicData uri="http://schemas.openxmlformats.org/presentationml/2006/ole">
            <p:oleObj spid="_x0000_s3077" name="Формула" r:id="rId6" imgW="1828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4" cstate="print"/>
          <a:srcRect l="63615" t="24097" b="12048"/>
          <a:stretch>
            <a:fillRect/>
          </a:stretch>
        </p:blipFill>
        <p:spPr bwMode="auto">
          <a:xfrm>
            <a:off x="5740400" y="2743200"/>
            <a:ext cx="34036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9900" y="165100"/>
            <a:ext cx="8674100" cy="13208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800000"/>
                </a:solidFill>
              </a:rPr>
              <a:t>Поляризационное отношение</a:t>
            </a:r>
            <a:endParaRPr lang="en-GB" sz="3200" smtClean="0">
              <a:solidFill>
                <a:srgbClr val="800000"/>
              </a:solidFill>
            </a:endParaRPr>
          </a:p>
        </p:txBody>
      </p:sp>
      <p:sp>
        <p:nvSpPr>
          <p:cNvPr id="4104" name="Rectangle 19"/>
          <p:cNvSpPr>
            <a:spLocks noChangeArrowheads="1"/>
          </p:cNvSpPr>
          <p:nvPr/>
        </p:nvSpPr>
        <p:spPr bwMode="auto">
          <a:xfrm>
            <a:off x="838200" y="2286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/>
              <a:t>где </a:t>
            </a:r>
          </a:p>
        </p:txBody>
      </p:sp>
      <p:graphicFrame>
        <p:nvGraphicFramePr>
          <p:cNvPr id="4099" name="Object 20"/>
          <p:cNvGraphicFramePr>
            <a:graphicFrameLocks noChangeAspect="1"/>
          </p:cNvGraphicFramePr>
          <p:nvPr/>
        </p:nvGraphicFramePr>
        <p:xfrm>
          <a:off x="2362200" y="1295400"/>
          <a:ext cx="3886200" cy="908050"/>
        </p:xfrm>
        <a:graphic>
          <a:graphicData uri="http://schemas.openxmlformats.org/presentationml/2006/ole">
            <p:oleObj spid="_x0000_s4099" name="Формула" r:id="rId5" imgW="1955520" imgH="457200" progId="Equation.3">
              <p:embed/>
            </p:oleObj>
          </a:graphicData>
        </a:graphic>
      </p:graphicFrame>
      <p:graphicFrame>
        <p:nvGraphicFramePr>
          <p:cNvPr id="4100" name="Object 21"/>
          <p:cNvGraphicFramePr>
            <a:graphicFrameLocks noChangeAspect="1"/>
          </p:cNvGraphicFramePr>
          <p:nvPr/>
        </p:nvGraphicFramePr>
        <p:xfrm>
          <a:off x="1676400" y="2057400"/>
          <a:ext cx="1066800" cy="906463"/>
        </p:xfrm>
        <a:graphic>
          <a:graphicData uri="http://schemas.openxmlformats.org/presentationml/2006/ole">
            <p:oleObj spid="_x0000_s4100" name="Формула" r:id="rId6" imgW="507960" imgH="431640" progId="Equation.3">
              <p:embed/>
            </p:oleObj>
          </a:graphicData>
        </a:graphic>
      </p:graphicFrame>
      <p:graphicFrame>
        <p:nvGraphicFramePr>
          <p:cNvPr id="4101" name="Object 22"/>
          <p:cNvGraphicFramePr>
            <a:graphicFrameLocks noChangeAspect="1"/>
          </p:cNvGraphicFramePr>
          <p:nvPr/>
        </p:nvGraphicFramePr>
        <p:xfrm>
          <a:off x="228600" y="3810000"/>
          <a:ext cx="2133600" cy="904875"/>
        </p:xfrm>
        <a:graphic>
          <a:graphicData uri="http://schemas.openxmlformats.org/presentationml/2006/ole">
            <p:oleObj spid="_x0000_s4101" name="Формула" r:id="rId7" imgW="1015920" imgH="431640" progId="Equation.3">
              <p:embed/>
            </p:oleObj>
          </a:graphicData>
        </a:graphic>
      </p:graphicFrame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5400000">
            <a:off x="4191000" y="2819400"/>
            <a:ext cx="228600" cy="3429000"/>
          </a:xfrm>
          <a:prstGeom prst="downArrow">
            <a:avLst>
              <a:gd name="adj1" fmla="val 50000"/>
              <a:gd name="adj2" fmla="val 93750"/>
            </a:avLst>
          </a:pr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2667000" y="4038600"/>
            <a:ext cx="3124200" cy="333375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Обратное Фурье преобразование</a:t>
            </a: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 cstate="print"/>
          <a:srcRect b="8344"/>
          <a:stretch>
            <a:fillRect/>
          </a:stretch>
        </p:blipFill>
        <p:spPr bwMode="auto">
          <a:xfrm>
            <a:off x="533400" y="1524000"/>
            <a:ext cx="79835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AutoShape 7"/>
          <p:cNvSpPr>
            <a:spLocks noChangeArrowheads="1"/>
          </p:cNvSpPr>
          <p:nvPr/>
        </p:nvSpPr>
        <p:spPr bwMode="auto">
          <a:xfrm>
            <a:off x="3429000" y="2362200"/>
            <a:ext cx="287338" cy="647700"/>
          </a:xfrm>
          <a:prstGeom prst="upArrow">
            <a:avLst>
              <a:gd name="adj1" fmla="val 25963"/>
              <a:gd name="adj2" fmla="val 56447"/>
            </a:avLst>
          </a:prstGeom>
          <a:solidFill>
            <a:srgbClr val="FFCC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0963" name="AutoShape 8"/>
          <p:cNvSpPr>
            <a:spLocks noChangeArrowheads="1"/>
          </p:cNvSpPr>
          <p:nvPr/>
        </p:nvSpPr>
        <p:spPr bwMode="auto">
          <a:xfrm>
            <a:off x="4267200" y="3733800"/>
            <a:ext cx="287338" cy="647700"/>
          </a:xfrm>
          <a:prstGeom prst="upArrow">
            <a:avLst>
              <a:gd name="adj1" fmla="val 25963"/>
              <a:gd name="adj2" fmla="val 56447"/>
            </a:avLst>
          </a:prstGeom>
          <a:solidFill>
            <a:srgbClr val="FFCC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0964" name="AutoShape 9"/>
          <p:cNvSpPr>
            <a:spLocks noChangeArrowheads="1"/>
          </p:cNvSpPr>
          <p:nvPr/>
        </p:nvSpPr>
        <p:spPr bwMode="auto">
          <a:xfrm rot="10800000">
            <a:off x="3581400" y="3810000"/>
            <a:ext cx="287338" cy="647700"/>
          </a:xfrm>
          <a:prstGeom prst="upArrow">
            <a:avLst>
              <a:gd name="adj1" fmla="val 25963"/>
              <a:gd name="adj2" fmla="val 56447"/>
            </a:avLst>
          </a:prstGeom>
          <a:solidFill>
            <a:srgbClr val="FFCC2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40965" name="Text Box 10"/>
          <p:cNvSpPr txBox="1">
            <a:spLocks noChangeArrowheads="1"/>
          </p:cNvSpPr>
          <p:nvPr/>
        </p:nvSpPr>
        <p:spPr bwMode="auto">
          <a:xfrm>
            <a:off x="3962400" y="39624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Trebuchet MS" pitchFamily="34" charset="0"/>
              </a:rPr>
              <a:t>or</a:t>
            </a:r>
          </a:p>
        </p:txBody>
      </p:sp>
      <p:sp>
        <p:nvSpPr>
          <p:cNvPr id="11271" name="AutoShape 12"/>
          <p:cNvSpPr>
            <a:spLocks noChangeArrowheads="1"/>
          </p:cNvSpPr>
          <p:nvPr/>
        </p:nvSpPr>
        <p:spPr bwMode="auto">
          <a:xfrm>
            <a:off x="6492727" y="1920875"/>
            <a:ext cx="2491157" cy="1368425"/>
          </a:xfrm>
          <a:prstGeom prst="wedgeRectCallout">
            <a:avLst>
              <a:gd name="adj1" fmla="val -34203"/>
              <a:gd name="adj2" fmla="val 182031"/>
            </a:avLst>
          </a:prstGeom>
          <a:solidFill>
            <a:schemeClr val="bg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pPr>
              <a:defRPr/>
            </a:pPr>
            <a:r>
              <a:rPr lang="ru-RU" sz="2200" b="1" i="1" dirty="0">
                <a:solidFill>
                  <a:srgbClr val="CC3300"/>
                </a:solidFill>
                <a:latin typeface="Trebuchet MS" pitchFamily="34" charset="0"/>
              </a:rPr>
              <a:t>Измеряем две интенсивности</a:t>
            </a:r>
            <a:endParaRPr lang="en-US" sz="2200" b="1" i="1" dirty="0">
              <a:solidFill>
                <a:srgbClr val="CC330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2200" b="1" i="1" dirty="0">
                <a:solidFill>
                  <a:srgbClr val="CC3300"/>
                </a:solidFill>
                <a:latin typeface="Trebuchet MS" pitchFamily="34" charset="0"/>
              </a:rPr>
              <a:t> I</a:t>
            </a:r>
            <a:r>
              <a:rPr lang="en-US" sz="2200" b="1" i="1" baseline="30000" dirty="0">
                <a:solidFill>
                  <a:srgbClr val="CC3300"/>
                </a:solidFill>
                <a:latin typeface="Trebuchet MS" pitchFamily="34" charset="0"/>
              </a:rPr>
              <a:t>+</a:t>
            </a:r>
            <a:r>
              <a:rPr lang="en-US" sz="2200" b="1" i="1" dirty="0">
                <a:solidFill>
                  <a:srgbClr val="CC3300"/>
                </a:solidFill>
                <a:latin typeface="Trebuchet MS" pitchFamily="34" charset="0"/>
              </a:rPr>
              <a:t> and I</a:t>
            </a:r>
            <a:r>
              <a:rPr lang="en-US" sz="2200" b="1" i="1" baseline="30000" dirty="0">
                <a:solidFill>
                  <a:srgbClr val="CC3300"/>
                </a:solidFill>
                <a:latin typeface="Trebuchet MS" pitchFamily="34" charset="0"/>
              </a:rPr>
              <a:t>-</a:t>
            </a:r>
          </a:p>
          <a:p>
            <a:pPr algn="ctr">
              <a:defRPr/>
            </a:pPr>
            <a:endParaRPr lang="en-US" b="1" dirty="0">
              <a:latin typeface="Trebuchet MS" pitchFamily="34" charset="0"/>
            </a:endParaRPr>
          </a:p>
        </p:txBody>
      </p:sp>
      <p:sp>
        <p:nvSpPr>
          <p:cNvPr id="11272" name="AutoShape 13"/>
          <p:cNvSpPr>
            <a:spLocks noChangeArrowheads="1"/>
          </p:cNvSpPr>
          <p:nvPr/>
        </p:nvSpPr>
        <p:spPr bwMode="auto">
          <a:xfrm>
            <a:off x="381000" y="4800600"/>
            <a:ext cx="2438400" cy="720725"/>
          </a:xfrm>
          <a:prstGeom prst="wedgeRectCallout">
            <a:avLst>
              <a:gd name="adj1" fmla="val 74901"/>
              <a:gd name="adj2" fmla="val -146242"/>
            </a:avLst>
          </a:prstGeom>
          <a:solidFill>
            <a:schemeClr val="bg1"/>
          </a:solidFill>
          <a:ln w="28575">
            <a:solidFill>
              <a:srgbClr val="7030A0"/>
            </a:solidFill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ru-RU" sz="2200" b="1" i="1">
                <a:solidFill>
                  <a:srgbClr val="CC3300"/>
                </a:solidFill>
              </a:rPr>
              <a:t>П</a:t>
            </a:r>
            <a:r>
              <a:rPr lang="ru-RU" sz="2200" b="1" i="1">
                <a:solidFill>
                  <a:srgbClr val="CC3300"/>
                </a:solidFill>
                <a:latin typeface="Trebuchet MS" pitchFamily="34" charset="0"/>
              </a:rPr>
              <a:t>оляризация</a:t>
            </a:r>
          </a:p>
          <a:p>
            <a:r>
              <a:rPr lang="ru-RU" sz="2200" b="1" i="1">
                <a:solidFill>
                  <a:srgbClr val="CC3300"/>
                </a:solidFill>
                <a:latin typeface="Trebuchet MS" pitchFamily="34" charset="0"/>
              </a:rPr>
              <a:t>пучка</a:t>
            </a:r>
            <a:r>
              <a:rPr lang="en-US" sz="2200" b="1" i="1">
                <a:solidFill>
                  <a:srgbClr val="CC3300"/>
                </a:solidFill>
                <a:latin typeface="Trebuchet MS" pitchFamily="34" charset="0"/>
              </a:rPr>
              <a:t> </a:t>
            </a:r>
          </a:p>
          <a:p>
            <a:pPr algn="ctr"/>
            <a:endParaRPr lang="en-US" b="1">
              <a:latin typeface="Trebuchet MS" pitchFamily="34" charset="0"/>
            </a:endParaRPr>
          </a:p>
        </p:txBody>
      </p:sp>
      <p:sp>
        <p:nvSpPr>
          <p:cNvPr id="40972" name="Rectangle 10"/>
          <p:cNvSpPr>
            <a:spLocks noChangeArrowheads="1"/>
          </p:cNvSpPr>
          <p:nvPr/>
        </p:nvSpPr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rgbClr val="800000"/>
                </a:solidFill>
              </a:rPr>
              <a:t>Эксперимент</a:t>
            </a:r>
          </a:p>
        </p:txBody>
      </p:sp>
      <p:sp>
        <p:nvSpPr>
          <p:cNvPr id="40973" name="Rectangle 7"/>
          <p:cNvSpPr>
            <a:spLocks noChangeArrowheads="1"/>
          </p:cNvSpPr>
          <p:nvPr/>
        </p:nvSpPr>
        <p:spPr bwMode="auto">
          <a:xfrm>
            <a:off x="5105400" y="6400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1200" i="1"/>
              <a:t>Moon, Riste and Koehler</a:t>
            </a:r>
            <a:r>
              <a:rPr lang="ru-RU" sz="1200" i="1"/>
              <a:t> </a:t>
            </a:r>
            <a:r>
              <a:rPr lang="en-US" sz="1200" i="1"/>
              <a:t>Phys Rev. 181 (1969) 920</a:t>
            </a:r>
            <a:endParaRPr lang="ru-RU" sz="12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2892</TotalTime>
  <Words>376</Words>
  <Application>Microsoft Office PowerPoint</Application>
  <PresentationFormat>Экран (4:3)</PresentationFormat>
  <Paragraphs>68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Пиксел</vt:lpstr>
      <vt:lpstr>Формула</vt:lpstr>
      <vt:lpstr>Исследование наночастиц методом порошковой дифракции поляризованных нейтронов. </vt:lpstr>
      <vt:lpstr>Слайд 2</vt:lpstr>
      <vt:lpstr>Слайд 3</vt:lpstr>
      <vt:lpstr>Структурные факторы</vt:lpstr>
      <vt:lpstr>Слайд 5</vt:lpstr>
      <vt:lpstr>Структурные факторы</vt:lpstr>
      <vt:lpstr>Точность измерений</vt:lpstr>
      <vt:lpstr>Поляризационное отношение</vt:lpstr>
      <vt:lpstr>Слайд 9</vt:lpstr>
      <vt:lpstr>На практике</vt:lpstr>
      <vt:lpstr>Порошковая дифракция поляризованных нейтронов. Трудности.</vt:lpstr>
      <vt:lpstr>Наноструктурированная система FeO/Fe3O4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Comp</cp:lastModifiedBy>
  <cp:revision>119</cp:revision>
  <cp:lastPrinted>1601-01-01T00:00:00Z</cp:lastPrinted>
  <dcterms:created xsi:type="dcterms:W3CDTF">1601-01-01T00:00:00Z</dcterms:created>
  <dcterms:modified xsi:type="dcterms:W3CDTF">2013-12-23T20:47:41Z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