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3" r:id="rId2"/>
    <p:sldId id="273" r:id="rId3"/>
    <p:sldId id="286" r:id="rId4"/>
    <p:sldId id="274" r:id="rId5"/>
    <p:sldId id="290" r:id="rId6"/>
    <p:sldId id="289" r:id="rId7"/>
    <p:sldId id="288" r:id="rId8"/>
    <p:sldId id="287" r:id="rId9"/>
    <p:sldId id="293" r:id="rId10"/>
    <p:sldId id="292" r:id="rId11"/>
    <p:sldId id="291" r:id="rId12"/>
    <p:sldId id="303" r:id="rId13"/>
    <p:sldId id="302" r:id="rId14"/>
    <p:sldId id="301" r:id="rId15"/>
    <p:sldId id="300" r:id="rId16"/>
    <p:sldId id="262" r:id="rId17"/>
    <p:sldId id="304" r:id="rId18"/>
    <p:sldId id="297" r:id="rId19"/>
    <p:sldId id="298" r:id="rId20"/>
    <p:sldId id="299" r:id="rId21"/>
    <p:sldId id="276" r:id="rId22"/>
    <p:sldId id="277" r:id="rId23"/>
    <p:sldId id="281" r:id="rId24"/>
    <p:sldId id="278" r:id="rId25"/>
    <p:sldId id="279" r:id="rId26"/>
    <p:sldId id="280" r:id="rId27"/>
    <p:sldId id="282" r:id="rId28"/>
    <p:sldId id="283" r:id="rId29"/>
    <p:sldId id="296" r:id="rId30"/>
    <p:sldId id="295" r:id="rId31"/>
    <p:sldId id="294" r:id="rId32"/>
    <p:sldId id="305" r:id="rId33"/>
    <p:sldId id="284" r:id="rId34"/>
    <p:sldId id="28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28A028"/>
    <a:srgbClr val="2232CC"/>
    <a:srgbClr val="33CC33"/>
    <a:srgbClr val="CC00CC"/>
    <a:srgbClr val="0042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3" autoAdjust="0"/>
    <p:restoredTop sz="94660"/>
  </p:normalViewPr>
  <p:slideViewPr>
    <p:cSldViewPr>
      <p:cViewPr varScale="1">
        <p:scale>
          <a:sx n="84" d="100"/>
          <a:sy n="84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20114-81CD-4316-95BC-8282161EFC23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C3900-80E7-41AD-8F84-C979E3578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C5022-CB91-457B-8540-C1CBEAA19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BC671-69A4-4216-A080-0F5E47428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2496D-8849-40CA-9FA3-D5189ECA7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1C88A-AD19-4FEE-9C24-B35970FBF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C0806-006B-42EF-954F-0D0F6B656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9AE47-358F-48D6-9C26-C671F33B0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C21A7-187F-45B3-92B1-359EBB470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D820D-5531-40B7-8105-A2BD7227D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1C367-6F82-491B-8713-6C96CBCD7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A4D0F-8255-445D-AE9B-37AD3C453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4D5A5-E019-4502-BD24-25A810B41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12AC45C-FEFD-446C-8F7B-AE740B830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7"/>
          <p:cNvSpPr>
            <a:spLocks noChangeArrowheads="1"/>
          </p:cNvSpPr>
          <p:nvPr/>
        </p:nvSpPr>
        <p:spPr bwMode="auto">
          <a:xfrm>
            <a:off x="1619250" y="981075"/>
            <a:ext cx="597693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i="1"/>
              <a:t>Магнитный прерыватель для измерения спектра поляризованных нейтронов</a:t>
            </a:r>
            <a:endParaRPr lang="ru-RU" sz="3000" b="1"/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2484438" y="3068638"/>
            <a:ext cx="423703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500" u="sng"/>
              <a:t>Сарапин Г. В.</a:t>
            </a:r>
            <a:r>
              <a:rPr lang="ru-RU" sz="2500"/>
              <a:t>, Забенкин В. Н.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2484438" y="5661025"/>
            <a:ext cx="41830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/>
              <a:t>Школа по физике поляризованных нейтронов</a:t>
            </a:r>
          </a:p>
          <a:p>
            <a:pPr algn="ctr"/>
            <a:r>
              <a:rPr lang="ru-RU" sz="1600"/>
              <a:t>23 декабря 2013 г.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620688"/>
            <a:ext cx="51437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/>
              <a:t>Механический прерыватель</a:t>
            </a:r>
            <a:endParaRPr lang="ru-RU" sz="3000" b="1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36912"/>
            <a:ext cx="2160240" cy="2160240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564904"/>
            <a:ext cx="2160240" cy="2160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148478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Можно изменять параметры прерывателя, изменяя количество щелей и их ширину.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620688"/>
            <a:ext cx="51437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/>
              <a:t>Механический прерыватель</a:t>
            </a:r>
            <a:endParaRPr lang="ru-RU" sz="3000" b="1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36912"/>
            <a:ext cx="2160240" cy="2160240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564904"/>
            <a:ext cx="2160240" cy="2160240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492896"/>
            <a:ext cx="2160240" cy="2160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148478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Можно изменять параметры прерывателя, изменяя количество щелей и их ширину.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/>
              <a:t>Таким образом, механическим прерывателям присущ ряд недостатков:</a:t>
            </a:r>
            <a:endParaRPr lang="ru-RU" sz="27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141277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Сложность изменения параметров прерывателя при изменении времяпролетной базы.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/>
              <a:t>Таким образом, механическим прерывателям присущ ряд недостатков:</a:t>
            </a:r>
            <a:endParaRPr lang="ru-RU" sz="27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1412776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1)   Сложность изменения параметров прерывателя при изменении времяпролетной базы.</a:t>
            </a:r>
          </a:p>
          <a:p>
            <a:pPr marL="342900" indent="-342900">
              <a:buAutoNum type="arabicParenR" startAt="2"/>
            </a:pPr>
            <a:r>
              <a:rPr lang="ru-RU" dirty="0" smtClean="0"/>
              <a:t>Большие габариты и вес прерывателей,  (сильно ограничивает мобильность их   использования).</a:t>
            </a:r>
          </a:p>
          <a:p>
            <a:pPr marL="342900" indent="-342900">
              <a:buAutoNum type="arabicParenR" startAt="2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/>
              <a:t>Таким образом, механическим прерывателям присущ ряд недостатков:</a:t>
            </a:r>
            <a:endParaRPr lang="ru-RU" sz="2700" b="1" dirty="0"/>
          </a:p>
        </p:txBody>
      </p:sp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3672408" cy="41169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9992" y="1412776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1)   Сложность изменения параметров прерывателя при изменении времяпролетной базы.</a:t>
            </a:r>
          </a:p>
          <a:p>
            <a:pPr marL="342900" indent="-342900">
              <a:buAutoNum type="arabicParenR" startAt="2"/>
            </a:pPr>
            <a:r>
              <a:rPr lang="ru-RU" dirty="0" smtClean="0"/>
              <a:t>Большие габариты и вес прерывателей,  (сильно ограничивает мобильность их   использования).</a:t>
            </a:r>
          </a:p>
          <a:p>
            <a:pPr marL="342900" indent="-342900">
              <a:buAutoNum type="arabicParenR" startAt="2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/>
              <a:t>Таким образом, механическим прерывателям присущ ряд недостатков:</a:t>
            </a:r>
            <a:endParaRPr lang="ru-RU" sz="2700" b="1" dirty="0"/>
          </a:p>
        </p:txBody>
      </p:sp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3672408" cy="41169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9992" y="1412777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1)   Сложность изменения параметров прерывателя при изменении времяпролетной базы.</a:t>
            </a:r>
          </a:p>
          <a:p>
            <a:pPr marL="342900" indent="-342900"/>
            <a:r>
              <a:rPr lang="ru-RU" dirty="0" smtClean="0"/>
              <a:t>2)   Большие габариты и вес прерывателей,  (сильно ограничивает мобильность их   использования).</a:t>
            </a:r>
          </a:p>
          <a:p>
            <a:pPr marL="342900" indent="-342900">
              <a:buAutoNum type="arabicParenR" startAt="3"/>
            </a:pPr>
            <a:r>
              <a:rPr lang="ru-RU" dirty="0" smtClean="0"/>
              <a:t>Механические вибрации (сказываются на точности измерения спектров).</a:t>
            </a:r>
          </a:p>
          <a:p>
            <a:pPr marL="342900" indent="-342900">
              <a:buAutoNum type="arabicParenR" startAt="3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/>
              <a:t>Таким образом, механическим прерывателям присущ ряд недостатков:</a:t>
            </a:r>
            <a:endParaRPr lang="ru-RU" sz="2700" b="1" dirty="0"/>
          </a:p>
        </p:txBody>
      </p:sp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3672408" cy="41169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9992" y="1412776"/>
            <a:ext cx="4104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1)   Сложность изменения параметров прерывателя при изменении времяпролетной базы.</a:t>
            </a:r>
          </a:p>
          <a:p>
            <a:pPr marL="342900" indent="-342900"/>
            <a:r>
              <a:rPr lang="ru-RU" dirty="0" smtClean="0"/>
              <a:t>2)   Большие габариты и вес прерывателей,  (сильно ограничивает мобильность их   использования).</a:t>
            </a:r>
          </a:p>
          <a:p>
            <a:pPr marL="342900" indent="-342900"/>
            <a:r>
              <a:rPr lang="ru-RU" dirty="0" smtClean="0"/>
              <a:t>3)   Механические вибрации (сказываются на точности измерения спектров).</a:t>
            </a:r>
          </a:p>
          <a:p>
            <a:pPr marL="342900" indent="-342900"/>
            <a:r>
              <a:rPr lang="ru-RU" dirty="0" smtClean="0"/>
              <a:t>4)   Сильное падение интенсивности пучка нейтронов при прохождении чоппера.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2564904"/>
            <a:ext cx="72984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00"/>
                </a:solidFill>
              </a:rPr>
              <a:t>Существует ли альтернатива</a:t>
            </a:r>
          </a:p>
          <a:p>
            <a:pPr algn="ctr"/>
            <a:r>
              <a:rPr lang="ru-RU" sz="4000" b="1" dirty="0" smtClean="0">
                <a:solidFill>
                  <a:srgbClr val="007000"/>
                </a:solidFill>
              </a:rPr>
              <a:t>механическому прерывателю</a:t>
            </a:r>
            <a:r>
              <a:rPr lang="en-US" sz="4000" b="1" dirty="0" smtClean="0">
                <a:solidFill>
                  <a:srgbClr val="007000"/>
                </a:solidFill>
              </a:rPr>
              <a:t>?</a:t>
            </a:r>
            <a:endParaRPr lang="ru-RU" sz="4000" b="1" dirty="0" smtClean="0">
              <a:solidFill>
                <a:srgbClr val="007000"/>
              </a:solidFill>
            </a:endParaRPr>
          </a:p>
          <a:p>
            <a:pPr algn="ctr"/>
            <a:endParaRPr lang="ru-RU" sz="40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683568" y="3717032"/>
            <a:ext cx="7200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71600" y="350100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115616" y="350100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403648" y="350100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1547664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1259632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2843808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2699792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763688" y="3068960"/>
            <a:ext cx="0" cy="122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2267744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2411760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2555776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635896" y="3068960"/>
            <a:ext cx="0" cy="122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228184" y="3068960"/>
            <a:ext cx="0" cy="122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884368" y="3068960"/>
            <a:ext cx="0" cy="122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308304" y="2636912"/>
            <a:ext cx="1152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Детектор</a:t>
            </a:r>
            <a:endParaRPr lang="ru-RU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508104" y="2636912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Анализатор</a:t>
            </a:r>
            <a:endParaRPr lang="ru-RU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971600" y="2636912"/>
            <a:ext cx="154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Поляризатор</a:t>
            </a:r>
            <a:endParaRPr lang="ru-RU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059832" y="2420888"/>
            <a:ext cx="113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Флиппер</a:t>
            </a:r>
            <a:endParaRPr lang="ru-RU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1403648" y="476672"/>
            <a:ext cx="64087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Фольга как альтернатива механическому прерывателю</a:t>
            </a:r>
          </a:p>
          <a:p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683568" y="1556793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последнее время проводится очень много экспериментов с поляризованными нейтронами. В таких случаях вместо механического прерывателя можно использовать магнитный.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31840" y="270892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232CC"/>
                </a:solidFill>
              </a:rPr>
              <a:t>ВЫКЛ</a:t>
            </a:r>
            <a:endParaRPr lang="ru-RU" b="1" dirty="0">
              <a:solidFill>
                <a:srgbClr val="2232CC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10800000">
            <a:off x="5004048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>
            <a:off x="4427984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0800000">
            <a:off x="4572000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0800000">
            <a:off x="4716016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0800000">
            <a:off x="4860032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0800000">
            <a:off x="6588224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0800000">
            <a:off x="6732240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0800000">
            <a:off x="6876256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0800000">
            <a:off x="7020272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0800000">
            <a:off x="7164288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683568" y="3717032"/>
            <a:ext cx="7200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71600" y="350100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115616" y="350100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403648" y="350100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1547664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1259632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2843808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2699792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763688" y="3068960"/>
            <a:ext cx="0" cy="122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2267744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2411760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2555776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635896" y="3068960"/>
            <a:ext cx="0" cy="122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228184" y="3068960"/>
            <a:ext cx="0" cy="122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884368" y="3068960"/>
            <a:ext cx="0" cy="122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308304" y="2636912"/>
            <a:ext cx="1152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Детектор</a:t>
            </a:r>
            <a:endParaRPr lang="ru-RU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508104" y="2636912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Анализатор</a:t>
            </a:r>
            <a:endParaRPr lang="ru-RU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971600" y="2636912"/>
            <a:ext cx="154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Поляризатор</a:t>
            </a:r>
            <a:endParaRPr lang="ru-RU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059832" y="2420888"/>
            <a:ext cx="113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Флиппер</a:t>
            </a:r>
            <a:endParaRPr lang="ru-RU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1403648" y="476672"/>
            <a:ext cx="64087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Фольга как альтернатива механическому прерывателю</a:t>
            </a:r>
          </a:p>
          <a:p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683568" y="1556793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последнее время проводится очень много экспериментов с поляризованными нейтронами. В таких случаях вместо механического прерывателя можно использовать магнитный.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275856" y="270892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ВКЛ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4572000" y="350100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716016" y="350100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860032" y="350100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004048" y="350100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427984" y="350100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2916238" y="836613"/>
            <a:ext cx="3595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/>
              <a:t>План доклада:</a:t>
            </a:r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611188" y="1916113"/>
            <a:ext cx="8065268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2500" dirty="0" smtClean="0"/>
              <a:t>Применение прерывателей пучка нейтронов</a:t>
            </a:r>
          </a:p>
          <a:p>
            <a:pPr marL="342900" indent="-342900">
              <a:buFontTx/>
              <a:buAutoNum type="arabicParenR"/>
            </a:pPr>
            <a:r>
              <a:rPr lang="ru-RU" sz="2500" dirty="0" smtClean="0"/>
              <a:t>Механические прерыватели</a:t>
            </a:r>
          </a:p>
          <a:p>
            <a:pPr marL="342900" indent="-342900">
              <a:buFontTx/>
              <a:buAutoNum type="arabicParenR"/>
            </a:pPr>
            <a:r>
              <a:rPr lang="ru-RU" sz="2500" dirty="0" smtClean="0"/>
              <a:t>Недостатки </a:t>
            </a:r>
            <a:r>
              <a:rPr lang="ru-RU" sz="2500" dirty="0"/>
              <a:t>механических прерывателей</a:t>
            </a:r>
          </a:p>
          <a:p>
            <a:pPr marL="342900" indent="-342900">
              <a:buFontTx/>
              <a:buAutoNum type="arabicParenR"/>
            </a:pPr>
            <a:r>
              <a:rPr lang="ru-RU" sz="2500" dirty="0" smtClean="0"/>
              <a:t>Фольга </a:t>
            </a:r>
            <a:r>
              <a:rPr lang="ru-RU" sz="2500" dirty="0"/>
              <a:t>как альтернатива механическому прерывателю</a:t>
            </a:r>
          </a:p>
          <a:p>
            <a:pPr marL="342900" indent="-342900">
              <a:buFontTx/>
              <a:buAutoNum type="arabicParenR"/>
            </a:pPr>
            <a:r>
              <a:rPr lang="ru-RU" sz="2500" dirty="0"/>
              <a:t>Принцип работы фольги с током</a:t>
            </a:r>
          </a:p>
          <a:p>
            <a:pPr marL="342900" indent="-342900">
              <a:buFontTx/>
              <a:buAutoNum type="arabicParenR"/>
            </a:pPr>
            <a:r>
              <a:rPr lang="ru-RU" sz="2500" dirty="0"/>
              <a:t>Конструкция фольги-прерывателя</a:t>
            </a:r>
          </a:p>
          <a:p>
            <a:pPr marL="342900" indent="-342900">
              <a:buFontTx/>
              <a:buAutoNum type="arabicParenR"/>
            </a:pPr>
            <a:r>
              <a:rPr lang="ru-RU" sz="2500" dirty="0"/>
              <a:t>Сравнение характеристик </a:t>
            </a:r>
            <a:r>
              <a:rPr lang="ru-RU" sz="2500" dirty="0" smtClean="0"/>
              <a:t>механического прерывателя </a:t>
            </a:r>
            <a:r>
              <a:rPr lang="ru-RU" sz="2500" dirty="0"/>
              <a:t>и фольги</a:t>
            </a:r>
          </a:p>
          <a:p>
            <a:pPr marL="342900" indent="-342900">
              <a:buFontTx/>
              <a:buAutoNum type="arabicParenR"/>
            </a:pPr>
            <a:r>
              <a:rPr lang="ru-RU" sz="2500" dirty="0" smtClean="0"/>
              <a:t>Выводы</a:t>
            </a:r>
            <a:endParaRPr lang="ru-RU" sz="25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683568" y="3717032"/>
            <a:ext cx="7200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71600" y="350100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115616" y="350100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403648" y="350100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1547664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1259632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2843808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2699792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763688" y="3068960"/>
            <a:ext cx="0" cy="122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2267744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2411760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2555776" y="3501008"/>
            <a:ext cx="0" cy="432048"/>
          </a:xfrm>
          <a:prstGeom prst="straightConnector1">
            <a:avLst/>
          </a:prstGeom>
          <a:ln>
            <a:solidFill>
              <a:srgbClr val="2232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635896" y="3068960"/>
            <a:ext cx="0" cy="122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228184" y="3068960"/>
            <a:ext cx="0" cy="122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884368" y="3068960"/>
            <a:ext cx="0" cy="122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308304" y="2636912"/>
            <a:ext cx="1152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Детектор</a:t>
            </a:r>
            <a:endParaRPr lang="ru-RU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508104" y="2636912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Анализатор</a:t>
            </a:r>
            <a:endParaRPr lang="ru-RU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971600" y="2636912"/>
            <a:ext cx="154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Поляризатор</a:t>
            </a:r>
            <a:endParaRPr lang="ru-RU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059832" y="2420888"/>
            <a:ext cx="113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Флиппер</a:t>
            </a:r>
            <a:endParaRPr lang="ru-RU" b="1" dirty="0"/>
          </a:p>
        </p:txBody>
      </p:sp>
      <p:sp>
        <p:nvSpPr>
          <p:cNvPr id="63" name="Выноска со стрелкой вниз 62"/>
          <p:cNvSpPr/>
          <p:nvPr/>
        </p:nvSpPr>
        <p:spPr>
          <a:xfrm>
            <a:off x="3059832" y="2420888"/>
            <a:ext cx="1080120" cy="2808312"/>
          </a:xfrm>
          <a:prstGeom prst="downArrowCallout">
            <a:avLst>
              <a:gd name="adj1" fmla="val 5799"/>
              <a:gd name="adj2" fmla="val 15400"/>
              <a:gd name="adj3" fmla="val 39837"/>
              <a:gd name="adj4" fmla="val 68977"/>
            </a:avLst>
          </a:prstGeom>
          <a:noFill/>
          <a:ln>
            <a:solidFill>
              <a:srgbClr val="28A02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3059832" y="537321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Проблема – большая индуктивность. Т.е. нужно </a:t>
            </a:r>
            <a:r>
              <a:rPr lang="ru-RU" dirty="0" err="1" smtClean="0"/>
              <a:t>малоиндуктивное</a:t>
            </a:r>
            <a:r>
              <a:rPr lang="ru-RU" dirty="0" smtClean="0"/>
              <a:t> устройство – фольга с током.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1403648" y="476672"/>
            <a:ext cx="64087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Фольга как альтернатива механическому прерывателю</a:t>
            </a:r>
          </a:p>
          <a:p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683568" y="1556793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последнее время проводится очень много экспериментов с поляризованными нейтронами. В таких случаях вместо механического прерывателя можно использовать магнитный.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275856" y="270892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ВКЛ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4427984" y="350100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572000" y="350100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716016" y="350100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860032" y="350100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004048" y="350100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620688"/>
            <a:ext cx="60655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/>
              <a:t>Принцип работы фольги с током:</a:t>
            </a:r>
            <a:endParaRPr lang="ru-RU" sz="3000" b="1" dirty="0"/>
          </a:p>
        </p:txBody>
      </p:sp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5200650" cy="4162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7704" y="5589240"/>
            <a:ext cx="523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 разные стороны фольги поле резко меняет </a:t>
            </a:r>
            <a:r>
              <a:rPr lang="ru-RU" dirty="0" smtClean="0"/>
              <a:t>знак.</a:t>
            </a:r>
            <a:endParaRPr lang="ru-RU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868144" y="1772816"/>
            <a:ext cx="26642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200" b="1" dirty="0" smtClean="0">
                <a:solidFill>
                  <a:srgbClr val="2232CC"/>
                </a:solidFill>
                <a:latin typeface="Times New Roman" pitchFamily="18" charset="0"/>
              </a:rPr>
              <a:t>Фольга с током и распределение </a:t>
            </a:r>
          </a:p>
          <a:p>
            <a:pPr algn="just" eaLnBrk="0" hangingPunct="0"/>
            <a:r>
              <a:rPr lang="ru-RU" sz="2200" b="1" dirty="0" smtClean="0">
                <a:solidFill>
                  <a:srgbClr val="2232CC"/>
                </a:solidFill>
                <a:latin typeface="Times New Roman" pitchFamily="18" charset="0"/>
              </a:rPr>
              <a:t>полей вблизи нее.  </a:t>
            </a:r>
            <a:endParaRPr lang="ru-RU" sz="2200" b="1" dirty="0">
              <a:solidFill>
                <a:srgbClr val="2232CC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620688"/>
            <a:ext cx="60655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/>
              <a:t>Принцип работы фольги с током:</a:t>
            </a:r>
            <a:endParaRPr lang="ru-RU" sz="3000" b="1" dirty="0"/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5184576" cy="41539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24128" y="4221088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>
                <a:solidFill>
                  <a:srgbClr val="CC00CC"/>
                </a:solidFill>
              </a:rPr>
              <a:t>Увеличивая ток через фольгу, увеличиваем градиент изменения поля в фольге 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868144" y="1772816"/>
            <a:ext cx="26642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200" b="1" dirty="0" smtClean="0">
                <a:solidFill>
                  <a:srgbClr val="2232CC"/>
                </a:solidFill>
                <a:latin typeface="Times New Roman" pitchFamily="18" charset="0"/>
              </a:rPr>
              <a:t>Фольга с током и распределение </a:t>
            </a:r>
          </a:p>
          <a:p>
            <a:pPr algn="just" eaLnBrk="0" hangingPunct="0"/>
            <a:r>
              <a:rPr lang="ru-RU" sz="2200" b="1" dirty="0" smtClean="0">
                <a:solidFill>
                  <a:srgbClr val="2232CC"/>
                </a:solidFill>
                <a:latin typeface="Times New Roman" pitchFamily="18" charset="0"/>
              </a:rPr>
              <a:t>полей вблизи нее.  </a:t>
            </a:r>
            <a:endParaRPr lang="ru-RU" sz="2200" b="1" dirty="0">
              <a:solidFill>
                <a:srgbClr val="2232CC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620688"/>
            <a:ext cx="60655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/>
              <a:t>Принцип работы фольги с током:</a:t>
            </a:r>
            <a:endParaRPr lang="ru-RU" sz="3000" b="1" dirty="0"/>
          </a:p>
        </p:txBody>
      </p:sp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5200650" cy="4162425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868144" y="1772816"/>
            <a:ext cx="26642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200" b="1" dirty="0" smtClean="0">
                <a:solidFill>
                  <a:srgbClr val="2232CC"/>
                </a:solidFill>
                <a:latin typeface="Times New Roman" pitchFamily="18" charset="0"/>
              </a:rPr>
              <a:t>Фольга с током и распределение </a:t>
            </a:r>
          </a:p>
          <a:p>
            <a:pPr algn="just" eaLnBrk="0" hangingPunct="0"/>
            <a:r>
              <a:rPr lang="ru-RU" sz="2200" b="1" dirty="0" smtClean="0">
                <a:solidFill>
                  <a:srgbClr val="2232CC"/>
                </a:solidFill>
                <a:latin typeface="Times New Roman" pitchFamily="18" charset="0"/>
              </a:rPr>
              <a:t>полей вблизи нее.  </a:t>
            </a:r>
            <a:endParaRPr lang="ru-RU" sz="2200" b="1" dirty="0">
              <a:solidFill>
                <a:srgbClr val="2232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5157192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 установках с поляризованными нейтронами используют слабое ведущее поле для того, чтобы фиксировать направление поляризации (это поле сильнее случайного фонового).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620688"/>
            <a:ext cx="60655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/>
              <a:t>Принцип работы фольги с током:</a:t>
            </a:r>
            <a:endParaRPr lang="ru-RU" sz="3000" b="1" dirty="0"/>
          </a:p>
        </p:txBody>
      </p:sp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4680520" cy="41257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64088" y="3573016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dirty="0"/>
              <a:t>Помещая фольгу в магнитное поле,  </a:t>
            </a:r>
            <a:r>
              <a:rPr lang="ru-RU" dirty="0" smtClean="0"/>
              <a:t>перемещаем </a:t>
            </a:r>
            <a:r>
              <a:rPr lang="ru-RU" dirty="0"/>
              <a:t>точку смены знака, как пожелаем.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868144" y="1772816"/>
            <a:ext cx="26642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200" b="1" dirty="0" smtClean="0">
                <a:solidFill>
                  <a:srgbClr val="2232CC"/>
                </a:solidFill>
                <a:latin typeface="Times New Roman" pitchFamily="18" charset="0"/>
              </a:rPr>
              <a:t>Фольга с током и распределение </a:t>
            </a:r>
          </a:p>
          <a:p>
            <a:pPr algn="just" eaLnBrk="0" hangingPunct="0"/>
            <a:r>
              <a:rPr lang="ru-RU" sz="2200" b="1" dirty="0" smtClean="0">
                <a:solidFill>
                  <a:srgbClr val="2232CC"/>
                </a:solidFill>
                <a:latin typeface="Times New Roman" pitchFamily="18" charset="0"/>
              </a:rPr>
              <a:t>полей вблизи нее.  </a:t>
            </a:r>
            <a:endParaRPr lang="ru-RU" sz="2200" b="1" dirty="0">
              <a:solidFill>
                <a:srgbClr val="2232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9611" y="5661248"/>
            <a:ext cx="453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/>
            <a:r>
              <a:rPr lang="ru-RU" b="1" dirty="0"/>
              <a:t>Но поворота поляризации не происходит!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620688"/>
            <a:ext cx="60655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/>
              <a:t>Принцип работы фольги с током:</a:t>
            </a:r>
            <a:endParaRPr lang="ru-RU" sz="3000" b="1" dirty="0"/>
          </a:p>
        </p:txBody>
      </p:sp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4479337" cy="41764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8064" y="1916832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dirty="0">
                <a:solidFill>
                  <a:srgbClr val="CC00CC"/>
                </a:solidFill>
              </a:rPr>
              <a:t>A </a:t>
            </a:r>
            <a:r>
              <a:rPr lang="ru-RU" dirty="0">
                <a:solidFill>
                  <a:srgbClr val="CC00CC"/>
                </a:solidFill>
              </a:rPr>
              <a:t>если после фольги добавить к уже имеющимся полям еще поле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ru-RU" dirty="0">
                <a:solidFill>
                  <a:srgbClr val="CC00CC"/>
                </a:solidFill>
              </a:rPr>
              <a:t>вдоль оси ОХ, то результирующее поле станет поворачиваться.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64335" y="5661248"/>
            <a:ext cx="397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/>
            <a:r>
              <a:rPr lang="ru-RU" b="1" dirty="0"/>
              <a:t>Здесь есть поворот поля</a:t>
            </a:r>
            <a:r>
              <a:rPr lang="en-US" b="1" dirty="0"/>
              <a:t> </a:t>
            </a:r>
            <a:r>
              <a:rPr lang="ru-RU" b="1" dirty="0"/>
              <a:t>вокруг О</a:t>
            </a:r>
            <a:r>
              <a:rPr lang="en-US" b="1" dirty="0"/>
              <a:t>Y</a:t>
            </a:r>
            <a:r>
              <a:rPr lang="ru-RU" b="1" dirty="0"/>
              <a:t>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76672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000" b="1" dirty="0"/>
              <a:t>В результате пришли к следующей </a:t>
            </a:r>
            <a:r>
              <a:rPr lang="ru-RU" sz="3000" b="1" dirty="0" smtClean="0"/>
              <a:t>конструкции:</a:t>
            </a:r>
            <a:endParaRPr lang="ru-RU" sz="3000" b="1" dirty="0"/>
          </a:p>
        </p:txBody>
      </p:sp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772816"/>
            <a:ext cx="3475081" cy="2581285"/>
          </a:xfrm>
          <a:prstGeom prst="rect">
            <a:avLst/>
          </a:prstGeom>
        </p:spPr>
      </p:pic>
      <p:pic>
        <p:nvPicPr>
          <p:cNvPr id="6" name="Picture 8" descr="фото прерывателя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4793142" cy="2736304"/>
          </a:xfrm>
          <a:prstGeom prst="rect">
            <a:avLst/>
          </a:prstGeom>
          <a:noFill/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71600" y="4437112"/>
            <a:ext cx="36718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</a:rPr>
              <a:t>Три медных </a:t>
            </a:r>
            <a:r>
              <a:rPr lang="ru-RU" dirty="0" smtClean="0">
                <a:latin typeface="Times New Roman" pitchFamily="18" charset="0"/>
              </a:rPr>
              <a:t>полоски </a:t>
            </a:r>
            <a:r>
              <a:rPr lang="ru-RU" dirty="0">
                <a:latin typeface="Times New Roman" pitchFamily="18" charset="0"/>
              </a:rPr>
              <a:t>фольги с размерами 150×12×0.08 мм</a:t>
            </a:r>
            <a:r>
              <a:rPr lang="ru-RU" baseline="30000" dirty="0">
                <a:latin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</a:rPr>
              <a:t> напитываются последовательно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аспредел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6856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2" y="404664"/>
            <a:ext cx="59046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Сравнение характеристик чоппера и фольги</a:t>
            </a:r>
          </a:p>
          <a:p>
            <a:endParaRPr lang="ru-RU" dirty="0"/>
          </a:p>
        </p:txBody>
      </p:sp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229600" cy="5019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8064" y="2780928"/>
            <a:ext cx="3635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u="sng" dirty="0" smtClean="0"/>
              <a:t>Фольга</a:t>
            </a:r>
            <a:r>
              <a:rPr lang="en-US" sz="1500" u="sng" dirty="0" smtClean="0"/>
              <a:t>:</a:t>
            </a:r>
            <a:endParaRPr lang="ru-RU" sz="1500" u="sng" dirty="0" smtClean="0"/>
          </a:p>
          <a:p>
            <a:r>
              <a:rPr lang="ru-RU" sz="1500" dirty="0" smtClean="0"/>
              <a:t>Амплитуда токового импульса 190</a:t>
            </a:r>
            <a:r>
              <a:rPr lang="en-US" sz="1500" dirty="0" smtClean="0"/>
              <a:t> A</a:t>
            </a:r>
            <a:r>
              <a:rPr lang="ru-RU" sz="1500" dirty="0" smtClean="0"/>
              <a:t>,</a:t>
            </a:r>
            <a:r>
              <a:rPr lang="en-US" sz="1500" dirty="0" smtClean="0"/>
              <a:t> </a:t>
            </a:r>
            <a:r>
              <a:rPr lang="ru-RU" sz="1500" dirty="0" smtClean="0"/>
              <a:t>его длительность 150 мкс,</a:t>
            </a:r>
          </a:p>
          <a:p>
            <a:r>
              <a:rPr lang="ru-RU" sz="1500" dirty="0" smtClean="0"/>
              <a:t>частота стартов 10 Гц,</a:t>
            </a:r>
            <a:r>
              <a:rPr lang="en-US" sz="1500" dirty="0" smtClean="0"/>
              <a:t> </a:t>
            </a:r>
            <a:r>
              <a:rPr lang="ru-RU" sz="1500" dirty="0" smtClean="0"/>
              <a:t>время измерения 4.2 часов</a:t>
            </a:r>
          </a:p>
          <a:p>
            <a:endParaRPr lang="ru-RU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3933056"/>
            <a:ext cx="3127075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u="sng" dirty="0" smtClean="0">
                <a:solidFill>
                  <a:srgbClr val="FF0000"/>
                </a:solidFill>
              </a:rPr>
              <a:t>Механический прерыватель:</a:t>
            </a:r>
          </a:p>
          <a:p>
            <a:r>
              <a:rPr lang="ru-RU" sz="1500" dirty="0" smtClean="0">
                <a:solidFill>
                  <a:srgbClr val="FF0000"/>
                </a:solidFill>
              </a:rPr>
              <a:t>Ширина канала анализатора 40 мкс,</a:t>
            </a:r>
            <a:endParaRPr lang="en-US" sz="1500" dirty="0" smtClean="0">
              <a:solidFill>
                <a:srgbClr val="FF0000"/>
              </a:solidFill>
            </a:endParaRPr>
          </a:p>
          <a:p>
            <a:r>
              <a:rPr lang="ru-RU" sz="1500" dirty="0" smtClean="0">
                <a:solidFill>
                  <a:srgbClr val="FF0000"/>
                </a:solidFill>
              </a:rPr>
              <a:t>База – 5,002 м</a:t>
            </a:r>
          </a:p>
          <a:p>
            <a:r>
              <a:rPr lang="ru-RU" sz="1500" dirty="0" smtClean="0">
                <a:solidFill>
                  <a:srgbClr val="FF0000"/>
                </a:solidFill>
              </a:rPr>
              <a:t>частота стартов 99 Гц,</a:t>
            </a:r>
          </a:p>
          <a:p>
            <a:r>
              <a:rPr lang="ru-RU" sz="1500" dirty="0" smtClean="0">
                <a:solidFill>
                  <a:srgbClr val="FF0000"/>
                </a:solidFill>
              </a:rPr>
              <a:t>время измерения 1 час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Спектр14_исход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77271"/>
            <a:ext cx="7992888" cy="598072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Прямоугольник 7"/>
          <p:cNvSpPr>
            <a:spLocks noChangeArrowheads="1"/>
          </p:cNvSpPr>
          <p:nvPr/>
        </p:nvSpPr>
        <p:spPr bwMode="auto">
          <a:xfrm>
            <a:off x="1547813" y="549275"/>
            <a:ext cx="616426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000" b="1" dirty="0"/>
              <a:t>Применение прерывателей пучка</a:t>
            </a:r>
          </a:p>
          <a:p>
            <a:pPr algn="ctr"/>
            <a:r>
              <a:rPr lang="ru-RU" sz="3000" b="1" dirty="0"/>
              <a:t>нейтронов</a:t>
            </a:r>
          </a:p>
        </p:txBody>
      </p:sp>
      <p:sp>
        <p:nvSpPr>
          <p:cNvPr id="1031" name="TextBox 8"/>
          <p:cNvSpPr txBox="1">
            <a:spLocks noChangeArrowheads="1"/>
          </p:cNvSpPr>
          <p:nvPr/>
        </p:nvSpPr>
        <p:spPr bwMode="auto">
          <a:xfrm>
            <a:off x="611188" y="1557338"/>
            <a:ext cx="799306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100" dirty="0"/>
              <a:t>В настоящее время </a:t>
            </a:r>
            <a:r>
              <a:rPr lang="ru-RU" sz="2100" dirty="0" smtClean="0"/>
              <a:t>для</a:t>
            </a:r>
            <a:r>
              <a:rPr lang="en-US" sz="2100" dirty="0" smtClean="0"/>
              <a:t> </a:t>
            </a:r>
            <a:r>
              <a:rPr lang="ru-RU" sz="2100" dirty="0" smtClean="0"/>
              <a:t>измерения </a:t>
            </a:r>
            <a:r>
              <a:rPr lang="ru-RU" sz="2100" dirty="0"/>
              <a:t>спектров нейтронов </a:t>
            </a:r>
            <a:r>
              <a:rPr lang="ru-RU" sz="2100" dirty="0" smtClean="0"/>
              <a:t>методом </a:t>
            </a:r>
            <a:r>
              <a:rPr lang="ru-RU" sz="2100" dirty="0"/>
              <a:t>«времени пролёта</a:t>
            </a:r>
            <a:r>
              <a:rPr lang="ru-RU" sz="2100" dirty="0" smtClean="0"/>
              <a:t>» широко используются прерыватели пучка нейтронов.</a:t>
            </a:r>
            <a:endParaRPr lang="ru-RU" sz="2100" dirty="0"/>
          </a:p>
        </p:txBody>
      </p:sp>
      <p:sp>
        <p:nvSpPr>
          <p:cNvPr id="1033" name="TextBox 11"/>
          <p:cNvSpPr txBox="1">
            <a:spLocks noChangeArrowheads="1"/>
          </p:cNvSpPr>
          <p:nvPr/>
        </p:nvSpPr>
        <p:spPr bwMode="auto">
          <a:xfrm>
            <a:off x="6300192" y="2996952"/>
            <a:ext cx="237626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dirty="0"/>
              <a:t>L </a:t>
            </a:r>
            <a:r>
              <a:rPr lang="ru-RU" sz="1700" dirty="0"/>
              <a:t>(база) – расстояние от </a:t>
            </a:r>
            <a:r>
              <a:rPr lang="ru-RU" sz="1700" dirty="0" smtClean="0"/>
              <a:t>прерывателя </a:t>
            </a:r>
            <a:r>
              <a:rPr lang="ru-RU" sz="1700" dirty="0"/>
              <a:t>до детектора</a:t>
            </a:r>
          </a:p>
        </p:txBody>
      </p:sp>
      <p:pic>
        <p:nvPicPr>
          <p:cNvPr id="18" name="Рисунок 17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564904"/>
            <a:ext cx="5324475" cy="15049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05273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отличие от механического прерывателя, магнитный – компактный, легкий и мобильный прибор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476672"/>
            <a:ext cx="2274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Выводы:</a:t>
            </a:r>
            <a:endParaRPr lang="ru-RU" sz="40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616624" cy="460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91880" y="476672"/>
            <a:ext cx="2274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Выводы: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105273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отличие от механического прерывателя, магнитный – компактный, легкий и мобильный прибор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55679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•"/>
            </a:pPr>
            <a:r>
              <a:rPr lang="ru-RU" dirty="0" smtClean="0"/>
              <a:t> Магнитный прерыватель позволяет легко изменять параметры, такие как, частота стартов временного анализатора</a:t>
            </a:r>
            <a:r>
              <a:rPr lang="en-US" dirty="0" smtClean="0"/>
              <a:t>, </a:t>
            </a:r>
            <a:r>
              <a:rPr lang="ru-RU" dirty="0" smtClean="0"/>
              <a:t>база пролета, длительность нейтронных импульсов.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476672"/>
            <a:ext cx="2274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Выводы:</a:t>
            </a:r>
            <a:endParaRPr lang="ru-RU" sz="40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556792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•"/>
            </a:pPr>
            <a:r>
              <a:rPr lang="ru-RU" dirty="0" smtClean="0"/>
              <a:t> Магнитный прерыватель позволяет легко изменять параметры, такие как, частота стартов временного анализатора</a:t>
            </a:r>
            <a:r>
              <a:rPr lang="en-US" dirty="0" smtClean="0"/>
              <a:t>, </a:t>
            </a:r>
            <a:r>
              <a:rPr lang="ru-RU" dirty="0" smtClean="0"/>
              <a:t>база пролета, длительность нейтронных импульсов.</a:t>
            </a:r>
          </a:p>
          <a:p>
            <a:pPr marL="342900" indent="-342900" algn="just">
              <a:buFontTx/>
              <a:buChar char="•"/>
            </a:pPr>
            <a:r>
              <a:rPr lang="ru-RU" dirty="0" smtClean="0"/>
              <a:t>Фольга с током намного дешевле механического прерывателя.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476672"/>
            <a:ext cx="2274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Выводы:</a:t>
            </a:r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484784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eloc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636912"/>
            <a:ext cx="2158244" cy="302433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Прямоугольник 7"/>
          <p:cNvSpPr>
            <a:spLocks noChangeArrowheads="1"/>
          </p:cNvSpPr>
          <p:nvPr/>
        </p:nvSpPr>
        <p:spPr bwMode="auto">
          <a:xfrm>
            <a:off x="1547813" y="549275"/>
            <a:ext cx="616426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000" b="1" dirty="0"/>
              <a:t>Применение прерывателей пучка</a:t>
            </a:r>
          </a:p>
          <a:p>
            <a:pPr algn="ctr"/>
            <a:r>
              <a:rPr lang="ru-RU" sz="3000" b="1" dirty="0"/>
              <a:t>нейтронов</a:t>
            </a:r>
          </a:p>
        </p:txBody>
      </p:sp>
      <p:sp>
        <p:nvSpPr>
          <p:cNvPr id="1033" name="TextBox 11"/>
          <p:cNvSpPr txBox="1">
            <a:spLocks noChangeArrowheads="1"/>
          </p:cNvSpPr>
          <p:nvPr/>
        </p:nvSpPr>
        <p:spPr bwMode="auto">
          <a:xfrm>
            <a:off x="6300192" y="2996952"/>
            <a:ext cx="237626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dirty="0"/>
              <a:t>L </a:t>
            </a:r>
            <a:r>
              <a:rPr lang="ru-RU" sz="1700" dirty="0"/>
              <a:t>(база) – расстояние от </a:t>
            </a:r>
            <a:r>
              <a:rPr lang="ru-RU" sz="1700" dirty="0" smtClean="0"/>
              <a:t>прерывателя </a:t>
            </a:r>
            <a:r>
              <a:rPr lang="ru-RU" sz="1700" dirty="0"/>
              <a:t>до детектора</a:t>
            </a:r>
          </a:p>
        </p:txBody>
      </p:sp>
      <p:pic>
        <p:nvPicPr>
          <p:cNvPr id="22" name="Рисунок 21" descr="Безымянный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564904"/>
            <a:ext cx="5638800" cy="1323975"/>
          </a:xfrm>
          <a:prstGeom prst="rect">
            <a:avLst/>
          </a:prstGeom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11560" y="1556792"/>
            <a:ext cx="799306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100" dirty="0"/>
              <a:t>В настоящее время </a:t>
            </a:r>
            <a:r>
              <a:rPr lang="ru-RU" sz="2100" dirty="0" smtClean="0"/>
              <a:t>для</a:t>
            </a:r>
            <a:r>
              <a:rPr lang="en-US" sz="2100" dirty="0" smtClean="0"/>
              <a:t> </a:t>
            </a:r>
            <a:r>
              <a:rPr lang="ru-RU" sz="2100" dirty="0" smtClean="0"/>
              <a:t>измерения </a:t>
            </a:r>
            <a:r>
              <a:rPr lang="ru-RU" sz="2100" dirty="0"/>
              <a:t>спектров нейтронов </a:t>
            </a:r>
            <a:r>
              <a:rPr lang="ru-RU" sz="2100" dirty="0" smtClean="0"/>
              <a:t>методом </a:t>
            </a:r>
            <a:r>
              <a:rPr lang="ru-RU" sz="2100" dirty="0"/>
              <a:t>«времени пролёта</a:t>
            </a:r>
            <a:r>
              <a:rPr lang="ru-RU" sz="2100" dirty="0" smtClean="0"/>
              <a:t>» широко используются прерыватели пучка нейтронов.</a:t>
            </a:r>
            <a:endParaRPr lang="ru-RU" sz="2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Прямоугольник 7"/>
          <p:cNvSpPr>
            <a:spLocks noChangeArrowheads="1"/>
          </p:cNvSpPr>
          <p:nvPr/>
        </p:nvSpPr>
        <p:spPr bwMode="auto">
          <a:xfrm>
            <a:off x="1547813" y="549275"/>
            <a:ext cx="616426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000" b="1" dirty="0"/>
              <a:t>Применение прерывателей пучка</a:t>
            </a:r>
          </a:p>
          <a:p>
            <a:pPr algn="ctr"/>
            <a:r>
              <a:rPr lang="ru-RU" sz="3000" b="1" dirty="0"/>
              <a:t>нейтронов</a:t>
            </a:r>
          </a:p>
        </p:txBody>
      </p:sp>
      <p:sp>
        <p:nvSpPr>
          <p:cNvPr id="1033" name="TextBox 11"/>
          <p:cNvSpPr txBox="1">
            <a:spLocks noChangeArrowheads="1"/>
          </p:cNvSpPr>
          <p:nvPr/>
        </p:nvSpPr>
        <p:spPr bwMode="auto">
          <a:xfrm>
            <a:off x="6300192" y="2996952"/>
            <a:ext cx="237626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dirty="0"/>
              <a:t>L </a:t>
            </a:r>
            <a:r>
              <a:rPr lang="ru-RU" sz="1700" dirty="0"/>
              <a:t>(база) – расстояние от </a:t>
            </a:r>
            <a:r>
              <a:rPr lang="ru-RU" sz="1700" dirty="0" smtClean="0"/>
              <a:t>прерывателя </a:t>
            </a:r>
            <a:r>
              <a:rPr lang="ru-RU" sz="1700" dirty="0"/>
              <a:t>до детектора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195513" y="4149725"/>
          <a:ext cx="792162" cy="769938"/>
        </p:xfrm>
        <a:graphic>
          <a:graphicData uri="http://schemas.openxmlformats.org/presentationml/2006/ole">
            <p:oleObj spid="_x0000_s21506" name="Формула" r:id="rId3" imgW="380880" imgH="393480" progId="Equation.3">
              <p:embed/>
            </p:oleObj>
          </a:graphicData>
        </a:graphic>
      </p:graphicFrame>
      <p:sp>
        <p:nvSpPr>
          <p:cNvPr id="1034" name="TextBox 16"/>
          <p:cNvSpPr txBox="1">
            <a:spLocks noChangeArrowheads="1"/>
          </p:cNvSpPr>
          <p:nvPr/>
        </p:nvSpPr>
        <p:spPr bwMode="auto">
          <a:xfrm>
            <a:off x="539750" y="4365625"/>
            <a:ext cx="1704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Время пролёта:</a:t>
            </a:r>
          </a:p>
        </p:txBody>
      </p:sp>
      <p:pic>
        <p:nvPicPr>
          <p:cNvPr id="22" name="Рисунок 21" descr="Безымянный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564904"/>
            <a:ext cx="5638800" cy="1323975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11188" y="1557338"/>
            <a:ext cx="799306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100" dirty="0"/>
              <a:t>В настоящее время </a:t>
            </a:r>
            <a:r>
              <a:rPr lang="ru-RU" sz="2100" dirty="0" smtClean="0"/>
              <a:t>для</a:t>
            </a:r>
            <a:r>
              <a:rPr lang="en-US" sz="2100" dirty="0" smtClean="0"/>
              <a:t> </a:t>
            </a:r>
            <a:r>
              <a:rPr lang="ru-RU" sz="2100" dirty="0" smtClean="0"/>
              <a:t>измерения </a:t>
            </a:r>
            <a:r>
              <a:rPr lang="ru-RU" sz="2100" dirty="0"/>
              <a:t>спектров нейтронов </a:t>
            </a:r>
            <a:r>
              <a:rPr lang="ru-RU" sz="2100" dirty="0" smtClean="0"/>
              <a:t>методом </a:t>
            </a:r>
            <a:r>
              <a:rPr lang="ru-RU" sz="2100" dirty="0"/>
              <a:t>«времени пролёта</a:t>
            </a:r>
            <a:r>
              <a:rPr lang="ru-RU" sz="2100" dirty="0" smtClean="0"/>
              <a:t>» широко используются прерыватели пучка нейтронов.</a:t>
            </a:r>
            <a:endParaRPr lang="ru-RU" sz="2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Прямоугольник 7"/>
          <p:cNvSpPr>
            <a:spLocks noChangeArrowheads="1"/>
          </p:cNvSpPr>
          <p:nvPr/>
        </p:nvSpPr>
        <p:spPr bwMode="auto">
          <a:xfrm>
            <a:off x="1547813" y="549275"/>
            <a:ext cx="616426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000" b="1" dirty="0"/>
              <a:t>Применение прерывателей пучка</a:t>
            </a:r>
          </a:p>
          <a:p>
            <a:pPr algn="ctr"/>
            <a:r>
              <a:rPr lang="ru-RU" sz="3000" b="1" dirty="0"/>
              <a:t>нейтронов</a:t>
            </a:r>
          </a:p>
        </p:txBody>
      </p:sp>
      <p:sp>
        <p:nvSpPr>
          <p:cNvPr id="1033" name="TextBox 11"/>
          <p:cNvSpPr txBox="1">
            <a:spLocks noChangeArrowheads="1"/>
          </p:cNvSpPr>
          <p:nvPr/>
        </p:nvSpPr>
        <p:spPr bwMode="auto">
          <a:xfrm>
            <a:off x="6300192" y="2996952"/>
            <a:ext cx="237626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dirty="0"/>
              <a:t>L </a:t>
            </a:r>
            <a:r>
              <a:rPr lang="ru-RU" sz="1700" dirty="0"/>
              <a:t>(база) – расстояние от </a:t>
            </a:r>
            <a:r>
              <a:rPr lang="ru-RU" sz="1700" dirty="0" smtClean="0"/>
              <a:t>прерывателя </a:t>
            </a:r>
            <a:r>
              <a:rPr lang="ru-RU" sz="1700" dirty="0"/>
              <a:t>до детектора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195513" y="4149725"/>
          <a:ext cx="792162" cy="769938"/>
        </p:xfrm>
        <a:graphic>
          <a:graphicData uri="http://schemas.openxmlformats.org/presentationml/2006/ole">
            <p:oleObj spid="_x0000_s20482" name="Формула" r:id="rId3" imgW="380880" imgH="393480" progId="Equation.3">
              <p:embed/>
            </p:oleObj>
          </a:graphicData>
        </a:graphic>
      </p:graphicFrame>
      <p:sp>
        <p:nvSpPr>
          <p:cNvPr id="1034" name="TextBox 16"/>
          <p:cNvSpPr txBox="1">
            <a:spLocks noChangeArrowheads="1"/>
          </p:cNvSpPr>
          <p:nvPr/>
        </p:nvSpPr>
        <p:spPr bwMode="auto">
          <a:xfrm>
            <a:off x="539750" y="4365625"/>
            <a:ext cx="1704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Время пролёта:</a:t>
            </a:r>
          </a:p>
        </p:txBody>
      </p:sp>
      <p:sp>
        <p:nvSpPr>
          <p:cNvPr id="1035" name="TextBox 17"/>
          <p:cNvSpPr txBox="1">
            <a:spLocks noChangeArrowheads="1"/>
          </p:cNvSpPr>
          <p:nvPr/>
        </p:nvSpPr>
        <p:spPr bwMode="auto">
          <a:xfrm>
            <a:off x="3348038" y="4365625"/>
            <a:ext cx="2762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Выражение для импульса:</a:t>
            </a:r>
          </a:p>
        </p:txBody>
      </p:sp>
      <p:sp>
        <p:nvSpPr>
          <p:cNvPr id="1039" name="TextBox 21"/>
          <p:cNvSpPr txBox="1">
            <a:spLocks noChangeArrowheads="1"/>
          </p:cNvSpPr>
          <p:nvPr/>
        </p:nvSpPr>
        <p:spPr bwMode="auto">
          <a:xfrm>
            <a:off x="2916238" y="4365625"/>
            <a:ext cx="24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;</a:t>
            </a:r>
            <a:endParaRPr lang="ru-RU"/>
          </a:p>
        </p:txBody>
      </p:sp>
      <p:pic>
        <p:nvPicPr>
          <p:cNvPr id="22" name="Рисунок 21" descr="Безымянный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564904"/>
            <a:ext cx="5638800" cy="1323975"/>
          </a:xfrm>
          <a:prstGeom prst="rect">
            <a:avLst/>
          </a:prstGeom>
        </p:spPr>
      </p:pic>
      <p:pic>
        <p:nvPicPr>
          <p:cNvPr id="15" name="Рисунок 14" descr="Рисунок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149080"/>
            <a:ext cx="2030144" cy="780356"/>
          </a:xfrm>
          <a:prstGeom prst="rect">
            <a:avLst/>
          </a:prstGeom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611188" y="1557338"/>
            <a:ext cx="799306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100" dirty="0"/>
              <a:t>В настоящее время </a:t>
            </a:r>
            <a:r>
              <a:rPr lang="ru-RU" sz="2100" dirty="0" smtClean="0"/>
              <a:t>для</a:t>
            </a:r>
            <a:r>
              <a:rPr lang="en-US" sz="2100" dirty="0" smtClean="0"/>
              <a:t> </a:t>
            </a:r>
            <a:r>
              <a:rPr lang="ru-RU" sz="2100" dirty="0" smtClean="0"/>
              <a:t>измерения </a:t>
            </a:r>
            <a:r>
              <a:rPr lang="ru-RU" sz="2100" dirty="0"/>
              <a:t>спектров нейтронов </a:t>
            </a:r>
            <a:r>
              <a:rPr lang="ru-RU" sz="2100" dirty="0" smtClean="0"/>
              <a:t>методом </a:t>
            </a:r>
            <a:r>
              <a:rPr lang="ru-RU" sz="2100" dirty="0"/>
              <a:t>«времени пролёта</a:t>
            </a:r>
            <a:r>
              <a:rPr lang="ru-RU" sz="2100" dirty="0" smtClean="0"/>
              <a:t>» широко используются прерыватели пучка нейтронов.</a:t>
            </a:r>
            <a:endParaRPr lang="ru-RU" sz="2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Прямоугольник 7"/>
          <p:cNvSpPr>
            <a:spLocks noChangeArrowheads="1"/>
          </p:cNvSpPr>
          <p:nvPr/>
        </p:nvSpPr>
        <p:spPr bwMode="auto">
          <a:xfrm>
            <a:off x="1547813" y="549275"/>
            <a:ext cx="616426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000" b="1" dirty="0"/>
              <a:t>Применение прерывателей пучка</a:t>
            </a:r>
          </a:p>
          <a:p>
            <a:pPr algn="ctr"/>
            <a:r>
              <a:rPr lang="ru-RU" sz="3000" b="1" dirty="0"/>
              <a:t>нейтронов</a:t>
            </a:r>
          </a:p>
        </p:txBody>
      </p:sp>
      <p:sp>
        <p:nvSpPr>
          <p:cNvPr id="1033" name="TextBox 11"/>
          <p:cNvSpPr txBox="1">
            <a:spLocks noChangeArrowheads="1"/>
          </p:cNvSpPr>
          <p:nvPr/>
        </p:nvSpPr>
        <p:spPr bwMode="auto">
          <a:xfrm>
            <a:off x="6300192" y="2996952"/>
            <a:ext cx="237626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dirty="0"/>
              <a:t>L </a:t>
            </a:r>
            <a:r>
              <a:rPr lang="ru-RU" sz="1700" dirty="0"/>
              <a:t>(база) – расстояние от </a:t>
            </a:r>
            <a:r>
              <a:rPr lang="ru-RU" sz="1700" dirty="0" smtClean="0"/>
              <a:t>прерывателя </a:t>
            </a:r>
            <a:r>
              <a:rPr lang="ru-RU" sz="1700" dirty="0"/>
              <a:t>до детектора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195513" y="4149725"/>
          <a:ext cx="792162" cy="769938"/>
        </p:xfrm>
        <a:graphic>
          <a:graphicData uri="http://schemas.openxmlformats.org/presentationml/2006/ole">
            <p:oleObj spid="_x0000_s19458" name="Формула" r:id="rId3" imgW="380880" imgH="393480" progId="Equation.3">
              <p:embed/>
            </p:oleObj>
          </a:graphicData>
        </a:graphic>
      </p:graphicFrame>
      <p:sp>
        <p:nvSpPr>
          <p:cNvPr id="1034" name="TextBox 16"/>
          <p:cNvSpPr txBox="1">
            <a:spLocks noChangeArrowheads="1"/>
          </p:cNvSpPr>
          <p:nvPr/>
        </p:nvSpPr>
        <p:spPr bwMode="auto">
          <a:xfrm>
            <a:off x="539750" y="4365625"/>
            <a:ext cx="1704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Время пролёта:</a:t>
            </a:r>
          </a:p>
        </p:txBody>
      </p:sp>
      <p:sp>
        <p:nvSpPr>
          <p:cNvPr id="1035" name="TextBox 17"/>
          <p:cNvSpPr txBox="1">
            <a:spLocks noChangeArrowheads="1"/>
          </p:cNvSpPr>
          <p:nvPr/>
        </p:nvSpPr>
        <p:spPr bwMode="auto">
          <a:xfrm>
            <a:off x="3348038" y="4365625"/>
            <a:ext cx="2762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Выражение для импульса:</a:t>
            </a:r>
          </a:p>
        </p:txBody>
      </p:sp>
      <p:sp>
        <p:nvSpPr>
          <p:cNvPr id="1036" name="TextBox 18"/>
          <p:cNvSpPr txBox="1">
            <a:spLocks noChangeArrowheads="1"/>
          </p:cNvSpPr>
          <p:nvPr/>
        </p:nvSpPr>
        <p:spPr bwMode="auto">
          <a:xfrm>
            <a:off x="3203575" y="4941888"/>
            <a:ext cx="790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Тогда:</a:t>
            </a:r>
          </a:p>
        </p:txBody>
      </p:sp>
      <p:sp>
        <p:nvSpPr>
          <p:cNvPr id="1039" name="TextBox 21"/>
          <p:cNvSpPr txBox="1">
            <a:spLocks noChangeArrowheads="1"/>
          </p:cNvSpPr>
          <p:nvPr/>
        </p:nvSpPr>
        <p:spPr bwMode="auto">
          <a:xfrm>
            <a:off x="2916238" y="4365625"/>
            <a:ext cx="24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;</a:t>
            </a:r>
            <a:endParaRPr lang="ru-RU"/>
          </a:p>
        </p:txBody>
      </p:sp>
      <p:pic>
        <p:nvPicPr>
          <p:cNvPr id="22" name="Рисунок 21" descr="Безымянный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564904"/>
            <a:ext cx="5638800" cy="1323975"/>
          </a:xfrm>
          <a:prstGeom prst="rect">
            <a:avLst/>
          </a:prstGeom>
        </p:spPr>
      </p:pic>
      <p:pic>
        <p:nvPicPr>
          <p:cNvPr id="13" name="Рисунок 12" descr="Рисунок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149080"/>
            <a:ext cx="2030144" cy="780356"/>
          </a:xfrm>
          <a:prstGeom prst="rect">
            <a:avLst/>
          </a:prstGeom>
        </p:spPr>
      </p:pic>
      <p:pic>
        <p:nvPicPr>
          <p:cNvPr id="14" name="Рисунок 13" descr="Рисунок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4725144"/>
            <a:ext cx="1755800" cy="816935"/>
          </a:xfrm>
          <a:prstGeom prst="rect">
            <a:avLst/>
          </a:prstGeom>
        </p:spPr>
      </p:pic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611188" y="1557338"/>
            <a:ext cx="799306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100" dirty="0"/>
              <a:t>В настоящее время </a:t>
            </a:r>
            <a:r>
              <a:rPr lang="ru-RU" sz="2100" dirty="0" smtClean="0"/>
              <a:t>для</a:t>
            </a:r>
            <a:r>
              <a:rPr lang="en-US" sz="2100" dirty="0" smtClean="0"/>
              <a:t> </a:t>
            </a:r>
            <a:r>
              <a:rPr lang="ru-RU" sz="2100" dirty="0" smtClean="0"/>
              <a:t>измерения </a:t>
            </a:r>
            <a:r>
              <a:rPr lang="ru-RU" sz="2100" dirty="0"/>
              <a:t>спектров нейтронов </a:t>
            </a:r>
            <a:r>
              <a:rPr lang="ru-RU" sz="2100" dirty="0" smtClean="0"/>
              <a:t>методом </a:t>
            </a:r>
            <a:r>
              <a:rPr lang="ru-RU" sz="2100" dirty="0"/>
              <a:t>«времени пролёта</a:t>
            </a:r>
            <a:r>
              <a:rPr lang="ru-RU" sz="2100" dirty="0" smtClean="0"/>
              <a:t>» широко используются прерыватели пучка нейтронов.</a:t>
            </a:r>
            <a:endParaRPr lang="ru-RU" sz="2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Прямоугольник 7"/>
          <p:cNvSpPr>
            <a:spLocks noChangeArrowheads="1"/>
          </p:cNvSpPr>
          <p:nvPr/>
        </p:nvSpPr>
        <p:spPr bwMode="auto">
          <a:xfrm>
            <a:off x="1547813" y="549275"/>
            <a:ext cx="616426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000" b="1" dirty="0"/>
              <a:t>Применение прерывателей пучка</a:t>
            </a:r>
          </a:p>
          <a:p>
            <a:pPr algn="ctr"/>
            <a:r>
              <a:rPr lang="ru-RU" sz="3000" b="1" dirty="0"/>
              <a:t>нейтронов</a:t>
            </a:r>
          </a:p>
        </p:txBody>
      </p:sp>
      <p:sp>
        <p:nvSpPr>
          <p:cNvPr id="1033" name="TextBox 11"/>
          <p:cNvSpPr txBox="1">
            <a:spLocks noChangeArrowheads="1"/>
          </p:cNvSpPr>
          <p:nvPr/>
        </p:nvSpPr>
        <p:spPr bwMode="auto">
          <a:xfrm>
            <a:off x="6300192" y="2996952"/>
            <a:ext cx="237626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dirty="0"/>
              <a:t>L </a:t>
            </a:r>
            <a:r>
              <a:rPr lang="ru-RU" sz="1700" dirty="0"/>
              <a:t>(база) – расстояние </a:t>
            </a:r>
            <a:r>
              <a:rPr lang="ru-RU" sz="1700"/>
              <a:t>от </a:t>
            </a:r>
            <a:r>
              <a:rPr lang="ru-RU" sz="1700" smtClean="0"/>
              <a:t>прерывателя </a:t>
            </a:r>
            <a:r>
              <a:rPr lang="ru-RU" sz="1700" dirty="0"/>
              <a:t>до детектора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195513" y="4149725"/>
          <a:ext cx="792162" cy="769938"/>
        </p:xfrm>
        <a:graphic>
          <a:graphicData uri="http://schemas.openxmlformats.org/presentationml/2006/ole">
            <p:oleObj spid="_x0000_s18434" name="Формула" r:id="rId3" imgW="380880" imgH="393480" progId="Equation.3">
              <p:embed/>
            </p:oleObj>
          </a:graphicData>
        </a:graphic>
      </p:graphicFrame>
      <p:sp>
        <p:nvSpPr>
          <p:cNvPr id="1034" name="TextBox 16"/>
          <p:cNvSpPr txBox="1">
            <a:spLocks noChangeArrowheads="1"/>
          </p:cNvSpPr>
          <p:nvPr/>
        </p:nvSpPr>
        <p:spPr bwMode="auto">
          <a:xfrm>
            <a:off x="539750" y="4365625"/>
            <a:ext cx="1704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Время пролёта:</a:t>
            </a:r>
          </a:p>
        </p:txBody>
      </p:sp>
      <p:sp>
        <p:nvSpPr>
          <p:cNvPr id="1035" name="TextBox 17"/>
          <p:cNvSpPr txBox="1">
            <a:spLocks noChangeArrowheads="1"/>
          </p:cNvSpPr>
          <p:nvPr/>
        </p:nvSpPr>
        <p:spPr bwMode="auto">
          <a:xfrm>
            <a:off x="3348038" y="4365625"/>
            <a:ext cx="2762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Выражение для импульса:</a:t>
            </a:r>
          </a:p>
        </p:txBody>
      </p:sp>
      <p:sp>
        <p:nvSpPr>
          <p:cNvPr id="1036" name="TextBox 18"/>
          <p:cNvSpPr txBox="1">
            <a:spLocks noChangeArrowheads="1"/>
          </p:cNvSpPr>
          <p:nvPr/>
        </p:nvSpPr>
        <p:spPr bwMode="auto">
          <a:xfrm>
            <a:off x="3203575" y="4941888"/>
            <a:ext cx="790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Тогда:</a:t>
            </a:r>
          </a:p>
        </p:txBody>
      </p:sp>
      <p:sp>
        <p:nvSpPr>
          <p:cNvPr id="1037" name="TextBox 19"/>
          <p:cNvSpPr txBox="1">
            <a:spLocks noChangeArrowheads="1"/>
          </p:cNvSpPr>
          <p:nvPr/>
        </p:nvSpPr>
        <p:spPr bwMode="auto">
          <a:xfrm>
            <a:off x="6084888" y="587692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, </a:t>
            </a:r>
            <a:r>
              <a:rPr lang="en-US"/>
              <a:t>  </a:t>
            </a:r>
            <a:r>
              <a:rPr lang="ru-RU"/>
              <a:t>где </a:t>
            </a:r>
            <a:r>
              <a:rPr lang="en-US" i="1"/>
              <a:t>C=const</a:t>
            </a:r>
            <a:endParaRPr lang="ru-RU" i="1"/>
          </a:p>
        </p:txBody>
      </p:sp>
      <p:sp>
        <p:nvSpPr>
          <p:cNvPr id="1038" name="TextBox 20"/>
          <p:cNvSpPr txBox="1">
            <a:spLocks noChangeArrowheads="1"/>
          </p:cNvSpPr>
          <p:nvPr/>
        </p:nvSpPr>
        <p:spPr bwMode="auto">
          <a:xfrm>
            <a:off x="1258888" y="5805488"/>
            <a:ext cx="230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В итоге получаем:</a:t>
            </a:r>
          </a:p>
        </p:txBody>
      </p:sp>
      <p:sp>
        <p:nvSpPr>
          <p:cNvPr id="1039" name="TextBox 21"/>
          <p:cNvSpPr txBox="1">
            <a:spLocks noChangeArrowheads="1"/>
          </p:cNvSpPr>
          <p:nvPr/>
        </p:nvSpPr>
        <p:spPr bwMode="auto">
          <a:xfrm>
            <a:off x="2916238" y="4365625"/>
            <a:ext cx="24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;</a:t>
            </a:r>
            <a:endParaRPr lang="ru-RU"/>
          </a:p>
        </p:txBody>
      </p:sp>
      <p:pic>
        <p:nvPicPr>
          <p:cNvPr id="22" name="Рисунок 21" descr="Безымянный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564904"/>
            <a:ext cx="5638800" cy="1323975"/>
          </a:xfrm>
          <a:prstGeom prst="rect">
            <a:avLst/>
          </a:prstGeom>
        </p:spPr>
      </p:pic>
      <p:pic>
        <p:nvPicPr>
          <p:cNvPr id="16" name="Рисунок 15" descr="Рисунок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149080"/>
            <a:ext cx="2030144" cy="780356"/>
          </a:xfrm>
          <a:prstGeom prst="rect">
            <a:avLst/>
          </a:prstGeom>
        </p:spPr>
      </p:pic>
      <p:pic>
        <p:nvPicPr>
          <p:cNvPr id="17" name="Рисунок 16" descr="Рисунок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4725144"/>
            <a:ext cx="1755800" cy="816935"/>
          </a:xfrm>
          <a:prstGeom prst="rect">
            <a:avLst/>
          </a:prstGeom>
        </p:spPr>
      </p:pic>
      <p:pic>
        <p:nvPicPr>
          <p:cNvPr id="18" name="Рисунок 17" descr="Рисунок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5661248"/>
            <a:ext cx="2584928" cy="762066"/>
          </a:xfrm>
          <a:prstGeom prst="rect">
            <a:avLst/>
          </a:prstGeom>
        </p:spPr>
      </p:pic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11188" y="1557338"/>
            <a:ext cx="799306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100" dirty="0"/>
              <a:t>В настоящее время </a:t>
            </a:r>
            <a:r>
              <a:rPr lang="ru-RU" sz="2100" dirty="0" smtClean="0"/>
              <a:t>для</a:t>
            </a:r>
            <a:r>
              <a:rPr lang="en-US" sz="2100" dirty="0" smtClean="0"/>
              <a:t> </a:t>
            </a:r>
            <a:r>
              <a:rPr lang="ru-RU" sz="2100" dirty="0" smtClean="0"/>
              <a:t>измерения </a:t>
            </a:r>
            <a:r>
              <a:rPr lang="ru-RU" sz="2100" dirty="0"/>
              <a:t>спектров нейтронов </a:t>
            </a:r>
            <a:r>
              <a:rPr lang="ru-RU" sz="2100" dirty="0" smtClean="0"/>
              <a:t>методом </a:t>
            </a:r>
            <a:r>
              <a:rPr lang="ru-RU" sz="2100" dirty="0"/>
              <a:t>«времени пролёта</a:t>
            </a:r>
            <a:r>
              <a:rPr lang="ru-RU" sz="2100" dirty="0" smtClean="0"/>
              <a:t>» широко используются прерыватели пучка нейтронов.</a:t>
            </a:r>
            <a:endParaRPr lang="ru-RU" sz="2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620688"/>
            <a:ext cx="51437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/>
              <a:t>Механический прерыватель</a:t>
            </a:r>
            <a:endParaRPr lang="ru-RU" sz="3000" b="1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36912"/>
            <a:ext cx="2160240" cy="2160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148478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Можно изменять параметры прерывателя, изменяя количество щелей и их ширину.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747</TotalTime>
  <Words>948</Words>
  <Application>Microsoft Office PowerPoint</Application>
  <PresentationFormat>Экран (4:3)</PresentationFormat>
  <Paragraphs>139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День Победы_06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Глеб</cp:lastModifiedBy>
  <cp:revision>77</cp:revision>
  <dcterms:created xsi:type="dcterms:W3CDTF">2013-03-16T20:41:41Z</dcterms:created>
  <dcterms:modified xsi:type="dcterms:W3CDTF">2013-12-23T05:59:54Z</dcterms:modified>
</cp:coreProperties>
</file>