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70" r:id="rId6"/>
    <p:sldId id="259" r:id="rId7"/>
    <p:sldId id="262" r:id="rId8"/>
    <p:sldId id="271" r:id="rId9"/>
    <p:sldId id="263" r:id="rId10"/>
    <p:sldId id="264" r:id="rId11"/>
    <p:sldId id="268" r:id="rId12"/>
    <p:sldId id="267" r:id="rId13"/>
    <p:sldId id="266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D7"/>
    <a:srgbClr val="862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94660"/>
  </p:normalViewPr>
  <p:slideViewPr>
    <p:cSldViewPr>
      <p:cViewPr varScale="1">
        <p:scale>
          <a:sx n="69" d="100"/>
          <a:sy n="69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144C2-1351-4DF2-B328-CB08AFF545B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B436-71EF-44AA-9F59-F6FF99606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7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B436-71EF-44AA-9F59-F6FF996065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2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7406640" cy="23762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XYZ-</a:t>
            </a:r>
            <a:r>
              <a:rPr lang="ru-RU" dirty="0" smtClean="0"/>
              <a:t>поляризационный анализ для исследования неколлинеарных магнитных структур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7406640" cy="175260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Димакова</a:t>
            </a:r>
            <a:r>
              <a:rPr lang="ru-RU" dirty="0" smtClean="0"/>
              <a:t> Е.К.</a:t>
            </a:r>
            <a:r>
              <a:rPr lang="ru-RU" baseline="30000" dirty="0" smtClean="0"/>
              <a:t>1.2</a:t>
            </a:r>
            <a:r>
              <a:rPr lang="ru-RU" dirty="0" smtClean="0"/>
              <a:t>, </a:t>
            </a:r>
            <a:r>
              <a:rPr lang="ru-RU" dirty="0" err="1" smtClean="0"/>
              <a:t>Зобкало</a:t>
            </a:r>
            <a:r>
              <a:rPr lang="ru-RU" dirty="0" smtClean="0"/>
              <a:t> И.А.</a:t>
            </a:r>
            <a:r>
              <a:rPr lang="ru-RU" baseline="30000" dirty="0" smtClean="0"/>
              <a:t>2</a:t>
            </a:r>
          </a:p>
          <a:p>
            <a:r>
              <a:rPr lang="ru-RU" baseline="30000" dirty="0" smtClean="0"/>
              <a:t>1</a:t>
            </a:r>
            <a:r>
              <a:rPr lang="ru-RU" dirty="0" smtClean="0"/>
              <a:t> Санкт-Петербургский государственный университет</a:t>
            </a:r>
          </a:p>
          <a:p>
            <a:r>
              <a:rPr lang="ru-RU" baseline="30000" smtClean="0"/>
              <a:t>2</a:t>
            </a:r>
            <a:r>
              <a:rPr lang="ru-RU" smtClean="0"/>
              <a:t> Петербургский </a:t>
            </a:r>
            <a:r>
              <a:rPr lang="ru-RU" dirty="0" smtClean="0"/>
              <a:t>институт ядерной </a:t>
            </a:r>
            <a:r>
              <a:rPr lang="ru-RU" dirty="0"/>
              <a:t>физики НИЦ КИ </a:t>
            </a:r>
            <a:endParaRPr lang="ru-RU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602128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Школа ФПМ-2013, Петергоф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4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115616" y="4229191"/>
            <a:ext cx="3312368" cy="150406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67077" y="4213585"/>
            <a:ext cx="4322838" cy="151967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346" y="0"/>
            <a:ext cx="7498080" cy="1143000"/>
          </a:xfrm>
        </p:spPr>
        <p:txBody>
          <a:bodyPr/>
          <a:lstStyle/>
          <a:p>
            <a:r>
              <a:rPr lang="ru-RU" dirty="0" smtClean="0"/>
              <a:t>Геликоидальная структура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34" y="4297148"/>
            <a:ext cx="318593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509606"/>
                  </p:ext>
                </p:extLst>
              </p:nvPr>
            </p:nvGraphicFramePr>
            <p:xfrm>
              <a:off x="1187624" y="1196752"/>
              <a:ext cx="7632847" cy="2338453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2843610"/>
                    <a:gridCol w="1571468"/>
                    <a:gridCol w="1646301"/>
                    <a:gridCol w="1571468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latin typeface="Cambria Math"/>
                                  </a:rPr>
                                  <m:t>||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ru-RU" sz="18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kumimoji="0" lang="en-US" sz="18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18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u="none" strike="noStrike" kern="1200" cap="none" spc="0" normalizeH="0" baseline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ru-RU" sz="18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kumimoji="0" lang="en-US" sz="18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18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u="none" strike="noStrike" kern="1200" cap="none" spc="0" normalizeH="0" baseline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z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𝐾𝑚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/>
                                  </a:rPr>
                                  <m:t>=0,</m:t>
                                </m:r>
                                <m:sSub>
                                  <m:sSubPr>
                                    <m:ctrlPr>
                                      <a:rPr lang="ru-RU" sz="18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smtClean="0">
                                        <a:effectLst/>
                                        <a:latin typeface="Cambria Math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⏊</m:t>
                                    </m:r>
                                  </m:sub>
                                </m:sSub>
                                <m:r>
                                  <a:rPr lang="en-US" sz="1800" smtClean="0">
                                    <a:effectLst/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±</m:t>
                                    </m:r>
                                  </m:sup>
                                </m:sSubSup>
                                <m:r>
                                  <a:rPr lang="en-US" smtClean="0">
                                    <a:latin typeface="Cambria Math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ru-RU" sz="18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±</m:t>
                                    </m:r>
                                  </m:sup>
                                </m:sSubSup>
                                <m:r>
                                  <a:rPr kumimoji="0" lang="en-US" sz="18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18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ru-RU" sz="18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±</m:t>
                                    </m:r>
                                  </m:sup>
                                </m:sSubSup>
                                <m:r>
                                  <a:rPr kumimoji="0" lang="en-US" sz="18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kumimoji="0" lang="en-US" sz="18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𝐾𝑚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/>
                                  </a:rPr>
                                  <m:t>=0,</m:t>
                                </m:r>
                                <m:sSub>
                                  <m:sSubPr>
                                    <m:ctrlPr>
                                      <a:rPr lang="ru-RU" sz="18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smtClean="0">
                                        <a:effectLst/>
                                        <a:latin typeface="Cambria Math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⏊</m:t>
                                    </m:r>
                                  </m:sub>
                                </m:sSub>
                                <m:r>
                                  <a:rPr lang="en-US" sz="1800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ru-RU" sz="18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±</m:t>
                                    </m:r>
                                  </m:sup>
                                </m:sSubSup>
                                <m:r>
                                  <a:rPr kumimoji="0" lang="en-US" sz="18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kumimoji="0" lang="en-US" sz="18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ru-RU" sz="18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±</m:t>
                                    </m:r>
                                  </m:sup>
                                </m:sSubSup>
                                <m:r>
                                  <a:rPr kumimoji="0" lang="en-US" sz="18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kumimoji="0" lang="en-US" sz="18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ru-RU" sz="18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±</m:t>
                                    </m:r>
                                  </m:sup>
                                </m:sSubSup>
                                <m:r>
                                  <a:rPr kumimoji="0" lang="en-US" sz="18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18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x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𝐾𝑚</m:t>
                                    </m:r>
                                  </m:e>
                                </m:d>
                                <m:r>
                                  <a:rPr lang="en-US" sz="1800" smtClean="0">
                                    <a:latin typeface="Cambria Math"/>
                                  </a:rPr>
                                  <m:t>=1,</m:t>
                                </m:r>
                                <m:sSub>
                                  <m:sSubPr>
                                    <m:ctrlPr>
                                      <a:rPr lang="ru-RU" sz="18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smtClean="0">
                                        <a:effectLst/>
                                        <a:latin typeface="Cambria Math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⏊</m:t>
                                    </m:r>
                                  </m:sub>
                                </m:sSub>
                                <m:r>
                                  <a:rPr lang="en-US" sz="1800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800" smtClean="0">
                                    <a:effectLst/>
                                    <a:latin typeface="Cambria Math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effectLst/>
                                    <a:latin typeface="Cambria Math"/>
                                  </a:rPr>
                                  <m:t>M</m:t>
                                </m:r>
                                <m:r>
                                  <a:rPr lang="en-US" sz="1800" smtClean="0">
                                    <a:effectLst/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ru-RU" sz="18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±</m:t>
                                    </m:r>
                                  </m:sup>
                                </m:sSubSup>
                                <m:r>
                                  <a:rPr kumimoji="0" lang="en-US" sz="18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=∓</m:t>
                                </m:r>
                                <m:r>
                                  <a:rPr kumimoji="0" lang="en-US" sz="18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ru-RU" sz="18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±</m:t>
                                    </m:r>
                                  </m:sup>
                                </m:sSubSup>
                                <m:r>
                                  <a:rPr kumimoji="0" lang="en-US" sz="18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=∓</m:t>
                                </m:r>
                                <m:r>
                                  <a:rPr kumimoji="0" lang="en-US" sz="18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ru-RU" sz="18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kumimoji="0" lang="en-US" sz="18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±</m:t>
                                    </m:r>
                                  </m:sup>
                                </m:sSubSup>
                                <m:r>
                                  <a:rPr kumimoji="0" lang="en-US" sz="18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=∓</m:t>
                                </m:r>
                                <m:r>
                                  <a:rPr kumimoji="0" lang="en-US" sz="18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509606"/>
                  </p:ext>
                </p:extLst>
              </p:nvPr>
            </p:nvGraphicFramePr>
            <p:xfrm>
              <a:off x="1187624" y="1196752"/>
              <a:ext cx="7632847" cy="2338453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2843610"/>
                    <a:gridCol w="1571468"/>
                    <a:gridCol w="1646301"/>
                    <a:gridCol w="1571468"/>
                  </a:tblGrid>
                  <a:tr h="3909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5" r="-168670" b="-5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1008" r="-204651" b="-5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8519" r="-95556" b="-5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85659" b="-506250"/>
                          </a:stretch>
                        </a:blipFill>
                      </a:tcPr>
                    </a:tc>
                  </a:tr>
                  <a:tr h="641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5" t="-60377" r="-168670" b="-2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1008" t="-60377" r="-204651" b="-2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8519" t="-60377" r="-95556" b="-2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85659" t="-60377" b="-205660"/>
                          </a:stretch>
                        </a:blipFill>
                      </a:tcPr>
                    </a:tc>
                  </a:tr>
                  <a:tr h="66363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5" t="-155963" r="-1686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1008" t="-155963" r="-20465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8519" t="-155963" r="-955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85659" t="-155963" b="-100000"/>
                          </a:stretch>
                        </a:blipFill>
                      </a:tcPr>
                    </a:tc>
                  </a:tr>
                  <a:tr h="641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5" t="-265714" r="-168670" b="-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1008" t="-265714" r="-204651" b="-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8519" t="-265714" r="-95556" b="-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85659" t="-265714" b="-38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52" y="4293096"/>
            <a:ext cx="43227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805264"/>
            <a:ext cx="42497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64804"/>
            <a:ext cx="5392708" cy="3528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Образец: </a:t>
            </a:r>
            <a:r>
              <a:rPr lang="en-US" dirty="0" smtClean="0"/>
              <a:t>RMn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09504" y="2924944"/>
            <a:ext cx="28803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Пространственная группа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Pbam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0112" y="1700808"/>
            <a:ext cx="2880320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Магнитные мультиферроики </a:t>
            </a:r>
            <a:r>
              <a:rPr lang="en-US" dirty="0" smtClean="0">
                <a:solidFill>
                  <a:schemeClr val="tx1"/>
                </a:solidFill>
              </a:rPr>
              <a:t>RMn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  <a:r>
              <a:rPr lang="en-US" baseline="-25000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5561549" y="4113076"/>
                <a:ext cx="2880320" cy="93610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Вектор магнитной структуры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box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0    </m:t>
                          </m:r>
                          <m:box>
                            <m:box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</m:box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549" y="4113076"/>
                <a:ext cx="2880320" cy="936104"/>
              </a:xfrm>
              <a:prstGeom prst="roundRect">
                <a:avLst/>
              </a:prstGeom>
              <a:blipFill rotWithShape="1">
                <a:blip r:embed="rId3"/>
                <a:stretch>
                  <a:fillRect t="-3185" b="-1911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вал 2"/>
          <p:cNvSpPr/>
          <p:nvPr/>
        </p:nvSpPr>
        <p:spPr>
          <a:xfrm>
            <a:off x="1943707" y="5661248"/>
            <a:ext cx="216024" cy="2034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43707" y="600876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33804" y="6345324"/>
            <a:ext cx="216024" cy="21602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43707" y="5397616"/>
            <a:ext cx="163507" cy="14307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59731" y="5301168"/>
            <a:ext cx="1368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─</a:t>
            </a:r>
            <a:r>
              <a:rPr lang="en-US" sz="2000" dirty="0" smtClean="0"/>
              <a:t> O</a:t>
            </a:r>
          </a:p>
          <a:p>
            <a:r>
              <a:rPr lang="en-US" sz="2000" dirty="0" smtClean="0">
                <a:latin typeface="Calibri"/>
                <a:cs typeface="Calibri"/>
              </a:rPr>
              <a:t>─ </a:t>
            </a:r>
            <a:r>
              <a:rPr lang="en-US" sz="2000" dirty="0" smtClean="0"/>
              <a:t>Mn4+</a:t>
            </a:r>
          </a:p>
          <a:p>
            <a:r>
              <a:rPr lang="en-US" sz="2000" dirty="0" smtClean="0">
                <a:latin typeface="Calibri"/>
                <a:cs typeface="Calibri"/>
              </a:rPr>
              <a:t>─ </a:t>
            </a:r>
            <a:r>
              <a:rPr lang="en-US" sz="2000" dirty="0" smtClean="0"/>
              <a:t>Mn3+</a:t>
            </a:r>
          </a:p>
          <a:p>
            <a:r>
              <a:rPr lang="en-US" sz="2000" dirty="0" smtClean="0">
                <a:latin typeface="Calibri"/>
                <a:cs typeface="Calibri"/>
              </a:rPr>
              <a:t>─ </a:t>
            </a:r>
            <a:r>
              <a:rPr lang="en-US" sz="2000" dirty="0" smtClean="0"/>
              <a:t>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54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r>
              <a:rPr lang="en-US" dirty="0" smtClean="0"/>
              <a:t>EuMn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endParaRPr lang="ru-RU" dirty="0"/>
          </a:p>
        </p:txBody>
      </p:sp>
      <p:pic>
        <p:nvPicPr>
          <p:cNvPr id="4" name="Picture 2" descr="D:\XYZ-PA-report\EuMn2O5-4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25434"/>
            <a:ext cx="3764696" cy="208823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XYZ-PA-report\EuMn2O5-25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185978"/>
            <a:ext cx="3816424" cy="2195349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78" y="1484784"/>
            <a:ext cx="3255118" cy="2014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4" y="4001313"/>
            <a:ext cx="3408332" cy="2109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3858" y="14847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 = 4K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43045" y="416947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 = 25K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79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Результаты: </a:t>
            </a:r>
            <a:r>
              <a:rPr lang="en-US" dirty="0" smtClean="0"/>
              <a:t>TbMn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28" y="1447800"/>
            <a:ext cx="747609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Коллинеарные структуры:</a:t>
                </a:r>
              </a:p>
              <a:p>
                <a:r>
                  <a:rPr lang="ru-RU" sz="2400" dirty="0" smtClean="0">
                    <a:effectLst/>
                  </a:rPr>
                  <a:t>Если </a:t>
                </a:r>
                <a:r>
                  <a:rPr lang="ru-RU" sz="2400" dirty="0">
                    <a:effectLst/>
                  </a:rPr>
                  <a:t>поляризация нейтронов направлена вдоль вектора рассеяния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/>
                          </a:rPr>
                          <m:t>⫠</m:t>
                        </m:r>
                        <m:r>
                          <a:rPr lang="en-GB" sz="2400" i="1">
                            <a:effectLst/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</a:rPr>
                  <a:t>=0), все магнитное рассеяние происходит с переворотом </a:t>
                </a:r>
                <a:r>
                  <a:rPr lang="ru-RU" sz="2400" dirty="0" smtClean="0">
                    <a:effectLst/>
                  </a:rPr>
                  <a:t>спина, таким образом можн</a:t>
                </a:r>
                <a:r>
                  <a:rPr lang="ru-RU" sz="2400" dirty="0" smtClean="0"/>
                  <a:t>о «отделить» ядерное рассеяние от магнитного.</a:t>
                </a:r>
              </a:p>
              <a:p>
                <a:r>
                  <a:rPr lang="ru-RU" dirty="0" smtClean="0">
                    <a:effectLst/>
                  </a:rPr>
                  <a:t>Неколлинеарные структуры</a:t>
                </a:r>
              </a:p>
              <a:p>
                <a:r>
                  <a:rPr lang="ru-RU" sz="2400" dirty="0" smtClean="0"/>
                  <a:t>Проанализировано изменение поляризации нейтронов при рассеянии на спиральной магнитной структуре</a:t>
                </a:r>
                <a:endParaRPr lang="en-GB" sz="2400" dirty="0">
                  <a:effectLst/>
                </a:endParaRPr>
              </a:p>
              <a:p>
                <a:r>
                  <a:rPr lang="ru-RU" sz="2400" dirty="0" smtClean="0"/>
                  <a:t>Поляризационный анализ дает качественную картину возможных ориентационных переходов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668" r="-16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6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749808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7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316416" cy="9941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по </a:t>
            </a: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поляризационному анализу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288" y="1772816"/>
            <a:ext cx="8353425" cy="863600"/>
          </a:xfrm>
          <a:prstGeom prst="roundRect">
            <a:avLst>
              <a:gd name="adj" fmla="val 4557"/>
            </a:avLst>
          </a:prstGeom>
          <a:solidFill>
            <a:schemeClr val="bg1">
              <a:alpha val="16000"/>
            </a:schemeClr>
          </a:solidFill>
          <a:ln>
            <a:solidFill>
              <a:srgbClr val="862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Cambria" pitchFamily="18" charset="0"/>
              </a:rPr>
              <a:t>R.M. Moon, T. </a:t>
            </a:r>
            <a:r>
              <a:rPr lang="en-US" sz="1600" b="1" dirty="0" err="1">
                <a:solidFill>
                  <a:schemeClr val="tx1"/>
                </a:solidFill>
                <a:latin typeface="Cambria" pitchFamily="18" charset="0"/>
              </a:rPr>
              <a:t>Riste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</a:rPr>
              <a:t>, W.C. Koehler</a:t>
            </a:r>
          </a:p>
          <a:p>
            <a:pPr algn="ctr">
              <a:defRPr/>
            </a:pPr>
            <a:r>
              <a:rPr lang="en-US" b="1" dirty="0">
                <a:solidFill>
                  <a:srgbClr val="003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Polarization Analysis of Thermal-Neutron Scattering. </a:t>
            </a:r>
          </a:p>
          <a:p>
            <a:pPr algn="r">
              <a:defRPr/>
            </a:pPr>
            <a:r>
              <a:rPr lang="en-US" sz="1600" b="1" dirty="0">
                <a:solidFill>
                  <a:schemeClr val="tx1"/>
                </a:solidFill>
                <a:latin typeface="Cambria" pitchFamily="18" charset="0"/>
              </a:rPr>
              <a:t>Physical Review 181, 920, 1969.</a:t>
            </a:r>
            <a:endParaRPr lang="ru-RU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288" y="4941888"/>
            <a:ext cx="8353425" cy="863600"/>
          </a:xfrm>
          <a:prstGeom prst="roundRect">
            <a:avLst>
              <a:gd name="adj" fmla="val 4557"/>
            </a:avLst>
          </a:prstGeom>
          <a:solidFill>
            <a:schemeClr val="bg1">
              <a:alpha val="12000"/>
            </a:schemeClr>
          </a:solidFill>
          <a:ln>
            <a:solidFill>
              <a:srgbClr val="862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С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</a:rPr>
              <a:t>.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В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</a:rPr>
              <a:t>. 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Малеев, В.Г. </a:t>
            </a:r>
            <a:r>
              <a:rPr lang="ru-RU" sz="1600" b="1" dirty="0" err="1">
                <a:solidFill>
                  <a:schemeClr val="tx1"/>
                </a:solidFill>
                <a:latin typeface="Cambria" pitchFamily="18" charset="0"/>
              </a:rPr>
              <a:t>Барьяхтар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, Р.А. Сурис</a:t>
            </a:r>
            <a:endParaRPr lang="en-US" sz="1600" b="1" dirty="0">
              <a:solidFill>
                <a:schemeClr val="tx1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3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 рассеянии медленных нейтронов на сложных магнитных структурах</a:t>
            </a:r>
          </a:p>
          <a:p>
            <a:pPr algn="r">
              <a:defRPr/>
            </a:pP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Физика Твердого Тела 4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3461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</a:rPr>
              <a:t>, 196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2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288" y="2806700"/>
            <a:ext cx="8353425" cy="2016125"/>
          </a:xfrm>
          <a:prstGeom prst="roundRect">
            <a:avLst>
              <a:gd name="adj" fmla="val 2195"/>
            </a:avLst>
          </a:prstGeom>
          <a:solidFill>
            <a:schemeClr val="bg1">
              <a:alpha val="22000"/>
            </a:schemeClr>
          </a:solidFill>
          <a:ln>
            <a:solidFill>
              <a:srgbClr val="862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Cambria" pitchFamily="18" charset="0"/>
              </a:rPr>
              <a:t>O. Halpern,  M.R. Johnson, </a:t>
            </a:r>
            <a:r>
              <a:rPr lang="en-US" sz="1600" b="1" dirty="0" err="1">
                <a:solidFill>
                  <a:schemeClr val="tx1"/>
                </a:solidFill>
                <a:latin typeface="Cambria" pitchFamily="18" charset="0"/>
              </a:rPr>
              <a:t>Phys.Rev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</a:rPr>
              <a:t>. 55, 898, 1939.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С.В. Малеев, ЖЭТФ 33, 129, 1958.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С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</a:rPr>
              <a:t>.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В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</a:rPr>
              <a:t>. 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Малеев, ЖЭТФ 40, 1224, 1961.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Ю.А. Изюмов, С.В. Малеев, ЖЭТФ 41, 1644, 1961.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Ю.А. Изюмов, УФН 80, 41,  1961.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Г.М. </a:t>
            </a:r>
            <a:r>
              <a:rPr lang="ru-RU" sz="1600" b="1" dirty="0" err="1">
                <a:solidFill>
                  <a:schemeClr val="tx1"/>
                </a:solidFill>
                <a:latin typeface="Cambria" pitchFamily="18" charset="0"/>
              </a:rPr>
              <a:t>Драбкин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, Е.И. </a:t>
            </a:r>
            <a:r>
              <a:rPr lang="ru-RU" sz="1600" b="1" dirty="0" err="1">
                <a:solidFill>
                  <a:schemeClr val="tx1"/>
                </a:solidFill>
                <a:latin typeface="Cambria" pitchFamily="18" charset="0"/>
              </a:rPr>
              <a:t>Забидаров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, Я.А. </a:t>
            </a:r>
            <a:r>
              <a:rPr lang="ru-RU" sz="1600" b="1" dirty="0" err="1">
                <a:solidFill>
                  <a:schemeClr val="tx1"/>
                </a:solidFill>
                <a:latin typeface="Cambria" pitchFamily="18" charset="0"/>
              </a:rPr>
              <a:t>Касман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,  А.И. Окороков, ЖЭТФ  47, 2316, 1964.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Г.М. </a:t>
            </a:r>
            <a:r>
              <a:rPr lang="ru-RU" sz="1600" b="1" dirty="0" err="1">
                <a:solidFill>
                  <a:schemeClr val="tx1"/>
                </a:solidFill>
                <a:latin typeface="Cambria" pitchFamily="18" charset="0"/>
              </a:rPr>
              <a:t>Драбкин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, Е.И. </a:t>
            </a:r>
            <a:r>
              <a:rPr lang="ru-RU" sz="1600" b="1" dirty="0" err="1">
                <a:solidFill>
                  <a:schemeClr val="tx1"/>
                </a:solidFill>
                <a:latin typeface="Cambria" pitchFamily="18" charset="0"/>
              </a:rPr>
              <a:t>Забидаров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, Я.А. </a:t>
            </a:r>
            <a:r>
              <a:rPr lang="ru-RU" sz="1600" b="1" dirty="0" err="1">
                <a:solidFill>
                  <a:schemeClr val="tx1"/>
                </a:solidFill>
                <a:latin typeface="Cambria" pitchFamily="18" charset="0"/>
              </a:rPr>
              <a:t>Касман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,  А.И. Окороков, Письма в ЖЭТФ  2, 336, 1965.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288" y="6261100"/>
            <a:ext cx="8353425" cy="330200"/>
          </a:xfrm>
          <a:prstGeom prst="roundRect">
            <a:avLst>
              <a:gd name="adj" fmla="val 4557"/>
            </a:avLst>
          </a:prstGeom>
          <a:solidFill>
            <a:schemeClr val="bg1">
              <a:alpha val="16000"/>
            </a:schemeClr>
          </a:solidFill>
          <a:ln>
            <a:solidFill>
              <a:srgbClr val="862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Cambria" pitchFamily="18" charset="0"/>
              </a:rPr>
              <a:t>O. </a:t>
            </a:r>
            <a:r>
              <a:rPr lang="en-US" sz="1600" b="1" dirty="0" err="1">
                <a:solidFill>
                  <a:schemeClr val="tx1"/>
                </a:solidFill>
                <a:latin typeface="Cambria" pitchFamily="18" charset="0"/>
              </a:rPr>
              <a:t>Schärpf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</a:rPr>
              <a:t>, H. </a:t>
            </a:r>
            <a:r>
              <a:rPr lang="en-US" sz="1600" b="1" dirty="0" err="1">
                <a:solidFill>
                  <a:schemeClr val="tx1"/>
                </a:solidFill>
                <a:latin typeface="Cambria" pitchFamily="18" charset="0"/>
              </a:rPr>
              <a:t>Capellmann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</a:rPr>
              <a:t>, Phys. Stat. Sol. (a) 135, 359 , 1993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5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Сечение рассеяния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484784"/>
                <a:ext cx="7498080" cy="504056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𝑠𝑠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𝛺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𝑑𝐸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′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ħ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GB" sz="2400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GB" sz="2400" i="1" smtClean="0">
                                  <a:latin typeface="Cambria Math"/>
                                </a:rPr>
                                <m:t>′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4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GB" sz="240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GB" sz="2400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  <m:sSup>
                                        <m:sSupPr>
                                          <m:ctrlPr>
                                            <a:rPr lang="en-GB" sz="2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400" b="0" i="1" smtClean="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GB" sz="24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2400" b="1" i="1" smtClean="0">
                                              <a:latin typeface="Cambria Math"/>
                                            </a:rPr>
                                            <m:t>𝑲</m:t>
                                          </m:r>
                                          <m:r>
                                            <a:rPr lang="en-GB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∙</m:t>
                                          </m:r>
                                          <m:r>
                                            <a:rPr lang="en-GB" sz="24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𝒓</m:t>
                                          </m:r>
                                        </m:sup>
                                      </m:s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GB" sz="2400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d>
                              <m:r>
                                <a:rPr lang="en-GB" sz="2400" b="0" i="1" smtClean="0">
                                  <a:latin typeface="Cambria Math"/>
                                </a:rPr>
                                <m:t>𝑠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GB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ru-RU" sz="2400" dirty="0" smtClean="0"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ru-RU" sz="2400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40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40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 smtClean="0">
                                      <a:latin typeface="Cambria Math"/>
                                    </a:rPr>
                                    <m:t>ħ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dirty="0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GB" sz="24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GB" sz="2400" b="0" i="1" dirty="0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dirty="0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4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r>
                            <a:rPr lang="en-GB" sz="2400" b="0" i="1" dirty="0" smtClean="0">
                              <a:latin typeface="Cambria Math"/>
                            </a:rPr>
                            <m:t>′−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ru-RU" sz="2400" dirty="0">
                  <a:ea typeface="Cambria Math"/>
                </a:endParaRPr>
              </a:p>
              <a:p>
                <a:pPr marL="0" indent="0">
                  <a:buNone/>
                </a:pPr>
                <a:endParaRPr lang="en-GB" sz="2400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  <m:r>
                      <a:rPr lang="en-GB" sz="2400" b="0" i="0" smtClean="0">
                        <a:latin typeface="Cambria Math"/>
                        <a:ea typeface="Cambria Math"/>
                      </a:rPr>
                      <m:t> − </m:t>
                    </m:r>
                  </m:oMath>
                </a14:m>
                <a:r>
                  <a:rPr lang="ru-RU" sz="2400" b="0" dirty="0" smtClean="0">
                    <a:ea typeface="Cambria Math"/>
                  </a:rPr>
                  <a:t>вероятность, что система находится в начальном состоянии </a:t>
                </a:r>
                <a:r>
                  <a:rPr lang="en-GB" sz="2400" b="0" i="1" dirty="0" smtClean="0">
                    <a:ea typeface="Cambria Math"/>
                  </a:rPr>
                  <a:t>q</a:t>
                </a:r>
              </a:p>
              <a:p>
                <a:r>
                  <a:rPr lang="en-GB" sz="2400" b="1" dirty="0" smtClean="0">
                    <a:ea typeface="Cambria Math"/>
                  </a:rPr>
                  <a:t>K </a:t>
                </a:r>
                <a:r>
                  <a:rPr lang="en-GB" sz="2400" dirty="0" smtClean="0">
                    <a:ea typeface="Cambria Math"/>
                  </a:rPr>
                  <a:t>= </a:t>
                </a:r>
                <a:r>
                  <a:rPr lang="en-GB" sz="2400" b="1" dirty="0" smtClean="0">
                    <a:ea typeface="Cambria Math"/>
                  </a:rPr>
                  <a:t>k </a:t>
                </a:r>
                <a:r>
                  <a:rPr lang="en-GB" sz="2400" dirty="0" smtClean="0">
                    <a:ea typeface="Cambria Math"/>
                  </a:rPr>
                  <a:t>- </a:t>
                </a:r>
                <a:r>
                  <a:rPr lang="en-GB" sz="2400" b="1" dirty="0" smtClean="0">
                    <a:ea typeface="Cambria Math"/>
                  </a:rPr>
                  <a:t>k' </a:t>
                </a:r>
                <a:r>
                  <a:rPr lang="en-GB" sz="2400" dirty="0" smtClean="0">
                    <a:ea typeface="Cambria Math"/>
                  </a:rPr>
                  <a:t>– </a:t>
                </a:r>
                <a:r>
                  <a:rPr lang="ru-RU" sz="2400" dirty="0" smtClean="0">
                    <a:ea typeface="Cambria Math"/>
                  </a:rPr>
                  <a:t>переданный импульс</a:t>
                </a:r>
              </a:p>
              <a:p>
                <a:r>
                  <a:rPr lang="en-GB" sz="2400" dirty="0" smtClean="0">
                    <a:ea typeface="Cambria Math"/>
                  </a:rPr>
                  <a:t>s, s' – </a:t>
                </a:r>
                <a:r>
                  <a:rPr lang="ru-RU" sz="2400" dirty="0" smtClean="0">
                    <a:ea typeface="Cambria Math"/>
                  </a:rPr>
                  <a:t>начальное и конечное состояние спина</a:t>
                </a:r>
              </a:p>
              <a:p>
                <a:r>
                  <a:rPr lang="en-GB" sz="2400" dirty="0" smtClean="0">
                    <a:ea typeface="Cambria Math"/>
                  </a:rPr>
                  <a:t>V(r) – </a:t>
                </a:r>
                <a:r>
                  <a:rPr lang="ru-RU" sz="2400" dirty="0" smtClean="0">
                    <a:ea typeface="Cambria Math"/>
                  </a:rPr>
                  <a:t>потенциал взаимодействия</a:t>
                </a:r>
                <a:endParaRPr lang="en-GB" sz="2400" b="1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484784"/>
                <a:ext cx="7498080" cy="504056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6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Сечение рассеяния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1268760"/>
                <a:ext cx="8363272" cy="4925144"/>
              </a:xfrm>
            </p:spPr>
            <p:txBody>
              <a:bodyPr>
                <a:normAutofit/>
              </a:bodyPr>
              <a:lstStyle/>
              <a:p>
                <a:r>
                  <a:rPr lang="ru-RU" sz="2400" dirty="0" smtClean="0"/>
                  <a:t>Используя результаты вычислений </a:t>
                </a:r>
                <a:r>
                  <a:rPr lang="ru-RU" sz="2400" dirty="0" err="1" smtClean="0"/>
                  <a:t>Хальперн</a:t>
                </a:r>
                <a:r>
                  <a:rPr lang="ru-RU" sz="2400" dirty="0" smtClean="0"/>
                  <a:t>-Джонсона, получим: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𝑠𝑠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𝛺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𝑑𝐸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′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′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GB" sz="2400" b="0" i="1" smtClean="0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sz="24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/>
                                        <m:e>
                                          <m:sSup>
                                            <m:sSupPr>
                                              <m:ctrlPr>
                                                <a:rPr lang="en-GB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2400" b="0" i="1" smtClean="0"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2400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GB" sz="2400" b="1" i="1" smtClean="0">
                                                  <a:latin typeface="Cambria Math"/>
                                                </a:rPr>
                                                <m:t>𝑲</m:t>
                                              </m:r>
                                              <m:r>
                                                <a:rPr lang="en-GB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∙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GB" sz="24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24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24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p>
                                          </m:sSup>
                                        </m:e>
                                      </m:nary>
                                      <m:sSubSup>
                                        <m:sSubSupPr>
                                          <m:ctrlPr>
                                            <a:rPr lang="en-GB" sz="2400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2400" b="0" i="1" smtClean="0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GB" sz="24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/>
                                      </m:sSubSup>
                                      <m:r>
                                        <a:rPr lang="en-GB" sz="2400" b="0" i="1" baseline="30000" smtClean="0">
                                          <a:latin typeface="Cambria Math"/>
                                        </a:rPr>
                                        <m:t>𝑠𝑠</m:t>
                                      </m:r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</m:d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−∆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ru-RU" sz="2400" dirty="0" smtClean="0">
                    <a:ea typeface="Cambria Math"/>
                  </a:rPr>
                  <a:t>где</a:t>
                </a:r>
                <a:r>
                  <a:rPr lang="en-GB" sz="2400" dirty="0" smtClean="0"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𝑠𝑠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b="1" i="1" smtClean="0">
                                    <a:latin typeface="Cambria Math"/>
                                    <a:ea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GB" sz="2400" b="1" i="1" smtClean="0">
                                    <a:latin typeface="Cambria Math"/>
                                    <a:ea typeface="Cambria Math"/>
                                  </a:rPr>
                                  <m:t>⫠</m:t>
                                </m:r>
                                <m:r>
                                  <a:rPr lang="en-GB" sz="2400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GB" sz="2400" b="1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GB" sz="2400" b="1" i="1" smtClean="0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sz="2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b="1" i="1" smtClean="0">
                                    <a:latin typeface="Cambria Math"/>
                                    <a:ea typeface="Cambria Math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GB" sz="2400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GB" sz="240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GB" sz="2400" b="1" i="1" smtClean="0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</m:d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en-GB" sz="240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ea typeface="Cambria Math"/>
                  </a:rPr>
                  <a:t> </a:t>
                </a:r>
                <a:r>
                  <a:rPr lang="ru-RU" sz="2400" dirty="0" smtClean="0">
                    <a:ea typeface="Cambria Math"/>
                  </a:rPr>
                  <a:t>- амплитуда ядерного когерентного рассеяния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GB" sz="2400" dirty="0" smtClean="0">
                    <a:ea typeface="Cambria Math"/>
                  </a:rPr>
                  <a:t> </a:t>
                </a:r>
                <a:r>
                  <a:rPr lang="ru-RU" sz="2400" dirty="0" smtClean="0">
                    <a:ea typeface="Cambria Math"/>
                  </a:rPr>
                  <a:t>– магнитная амплитуда</a:t>
                </a:r>
                <a:endParaRPr lang="en-GB" sz="240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  <a:ea typeface="Cambria Math"/>
                      </a:rPr>
                      <m:t>𝑴</m:t>
                    </m:r>
                    <m:r>
                      <a:rPr lang="en-GB" sz="2400" b="1" i="1" smtClean="0">
                        <a:latin typeface="Cambria Math"/>
                        <a:ea typeface="Cambria Math"/>
                      </a:rPr>
                      <m:t>⫠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</m:acc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−(</m:t>
                    </m:r>
                    <m:acc>
                      <m:accPr>
                        <m:chr m:val="̂"/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</m:acc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  <m:r>
                      <a:rPr lang="en-GB" sz="2400" b="0" i="1" smtClean="0">
                        <a:latin typeface="Cambria Math"/>
                        <a:ea typeface="Cambria Math"/>
                      </a:rPr>
                      <m:t>)</m:t>
                    </m:r>
                    <m:acc>
                      <m:accPr>
                        <m:chr m:val="̂"/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ru-RU" sz="2400" dirty="0" smtClean="0">
                    <a:ea typeface="Cambria Math"/>
                  </a:rPr>
                  <a:t> - эффективный магнитный момент</a:t>
                </a:r>
                <a:endParaRPr lang="en-GB" sz="240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  <a:ea typeface="Cambria Math"/>
                      </a:rPr>
                      <m:t>𝝈</m:t>
                    </m:r>
                  </m:oMath>
                </a14:m>
                <a:r>
                  <a:rPr lang="ru-RU" sz="2400" b="1" dirty="0" smtClean="0">
                    <a:ea typeface="Cambria Math"/>
                  </a:rPr>
                  <a:t> </a:t>
                </a:r>
                <a:r>
                  <a:rPr lang="ru-RU" sz="2400" dirty="0" smtClean="0">
                    <a:ea typeface="Cambria Math"/>
                  </a:rPr>
                  <a:t>– матрица Паули (оператор спина нейтрона)</a:t>
                </a:r>
                <a:endParaRPr lang="en-GB" sz="2400" b="1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ru-RU" sz="2400" dirty="0" smtClean="0">
                    <a:ea typeface="Cambria Math"/>
                  </a:rPr>
                  <a:t> – оператор ядерного спина</a:t>
                </a:r>
                <a:endParaRPr lang="en-GB" sz="2400" b="1" dirty="0" smtClean="0">
                  <a:ea typeface="Cambria Math"/>
                </a:endParaRPr>
              </a:p>
              <a:p>
                <a:endParaRPr lang="ru-RU" sz="24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GB" sz="24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GB" sz="24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GB" sz="2400" dirty="0">
                  <a:ea typeface="Cambria Math"/>
                </a:endParaRPr>
              </a:p>
              <a:p>
                <a:pPr marL="0" indent="0">
                  <a:buNone/>
                </a:pPr>
                <a:endParaRPr lang="en-GB" sz="240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268760"/>
                <a:ext cx="8363272" cy="4925144"/>
              </a:xfrm>
              <a:blipFill rotWithShape="1">
                <a:blip r:embed="rId2"/>
                <a:stretch>
                  <a:fillRect l="-1167" t="-9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59632" y="623731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O.Halpern</a:t>
            </a:r>
            <a:r>
              <a:rPr lang="en-US" dirty="0" smtClean="0"/>
              <a:t> and M.R. Johnson, Phys. Rev. 55, 898 (1939)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8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Упрощения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</a:t>
            </a:r>
            <a:r>
              <a:rPr lang="en-GB" dirty="0" smtClean="0">
                <a:ea typeface="Cambria Math"/>
              </a:rPr>
              <a:t>⬆⬆</a:t>
            </a:r>
            <a:r>
              <a:rPr lang="en-GB" dirty="0" smtClean="0">
                <a:ea typeface="Gulim" pitchFamily="34" charset="-127"/>
              </a:rPr>
              <a:t>P</a:t>
            </a:r>
            <a:r>
              <a:rPr lang="en-GB" baseline="-25000" dirty="0" smtClean="0">
                <a:ea typeface="Gulim" pitchFamily="34" charset="-127"/>
              </a:rPr>
              <a:t>0</a:t>
            </a:r>
            <a:r>
              <a:rPr lang="en-GB" dirty="0" smtClean="0">
                <a:ea typeface="Gulim" pitchFamily="34" charset="-127"/>
              </a:rPr>
              <a:t>    P</a:t>
            </a:r>
            <a:r>
              <a:rPr lang="en-GB" dirty="0" smtClean="0">
                <a:ea typeface="Cambria Math"/>
              </a:rPr>
              <a:t>⬆⬇P</a:t>
            </a:r>
            <a:r>
              <a:rPr lang="en-GB" baseline="-25000" dirty="0" smtClean="0">
                <a:ea typeface="Cambria Math"/>
              </a:rPr>
              <a:t>0</a:t>
            </a:r>
          </a:p>
          <a:p>
            <a:endParaRPr lang="en-GB" baseline="-25000" dirty="0">
              <a:ea typeface="Cambria Math"/>
            </a:endParaRPr>
          </a:p>
          <a:p>
            <a:endParaRPr lang="ru-RU" dirty="0" smtClean="0"/>
          </a:p>
          <a:p>
            <a:r>
              <a:rPr lang="ru-RU" dirty="0" smtClean="0"/>
              <a:t>Рассматриваем только коллинеарные структуры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54" y="3058160"/>
            <a:ext cx="4055002" cy="3251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030" y="188640"/>
            <a:ext cx="8064970" cy="8354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Поляризационный анализ</a:t>
            </a:r>
            <a:endParaRPr lang="ru-RU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83233" y="1298889"/>
                <a:ext cx="5328592" cy="20892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++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𝑏</m:t>
                    </m:r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latin typeface="Cambria Math"/>
                      </a:rPr>
                      <m:t>𝑝</m:t>
                    </m:r>
                    <m:sSub>
                      <m:sSub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⫠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𝐵</m:t>
                    </m:r>
                    <m:sSub>
                      <m:sSub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2400" dirty="0" smtClean="0"/>
                  <a:t> </a:t>
                </a:r>
                <a:endParaRPr lang="en-GB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−−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𝑏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⫠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GB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+−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=−</m:t>
                      </m:r>
                      <m:r>
                        <a:rPr lang="en-GB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⫠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⫠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− +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=−</m:t>
                      </m:r>
                      <m:r>
                        <a:rPr lang="en-GB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⫠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⫠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b="0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3233" y="1298889"/>
                <a:ext cx="5328592" cy="2089217"/>
              </a:xfrm>
              <a:blipFill rotWithShape="1">
                <a:blip r:embed="rId4"/>
                <a:stretch>
                  <a:fillRect l="-3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2"/>
              <p:cNvSpPr txBox="1">
                <a:spLocks/>
              </p:cNvSpPr>
              <p:nvPr/>
            </p:nvSpPr>
            <p:spPr>
              <a:xfrm>
                <a:off x="1076113" y="3411437"/>
                <a:ext cx="5596206" cy="309634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𝐾</m:t>
                          </m:r>
                        </m:e>
                      </m:acc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</a:rPr>
                        <m:t>=1</m:t>
                      </m:r>
                      <m:r>
                        <a:rPr lang="ru-RU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⫠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  <a:ea typeface="Cambria Math"/>
                          </a:rPr>
                          <m:t>‖</m:t>
                        </m:r>
                      </m:sub>
                      <m:sup>
                        <m:r>
                          <a:rPr lang="en-GB" sz="2400" b="0" i="1" smtClean="0">
                            <a:latin typeface="Cambria Math"/>
                          </a:rPr>
                          <m:t>𝑆𝐹</m:t>
                        </m:r>
                      </m:sup>
                    </m:sSubSup>
                    <m:r>
                      <a:rPr lang="en-GB" sz="2400" b="0" i="1" smtClean="0">
                        <a:latin typeface="Cambria Math"/>
                        <a:ea typeface="Cambria Math"/>
                      </a:rPr>
                      <m:t>~</m:t>
                    </m:r>
                    <m:sSubSup>
                      <m:sSubSup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⫠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  <m:sup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GB" sz="2400" b="0" i="1" smtClean="0">
                        <a:latin typeface="Cambria Math"/>
                        <a:ea typeface="Cambria Math"/>
                      </a:rPr>
                      <m:t>+</m:t>
                    </m:r>
                    <m:sSubSup>
                      <m:sSubSup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⫠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  <m:sup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GB" sz="24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400" dirty="0" smtClean="0"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‖</m:t>
                        </m:r>
                      </m:sub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𝑁𝑆𝐹</m:t>
                        </m:r>
                      </m:sup>
                    </m:sSubSup>
                    <m:r>
                      <a:rPr lang="en-GB" sz="2400" b="0" i="1" dirty="0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GB" sz="24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p>
                        <m:r>
                          <a:rPr lang="en-GB" sz="2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 smtClean="0">
                  <a:latin typeface="Cambria Math"/>
                </a:endParaRPr>
              </a:p>
              <a:p>
                <a:pPr marL="82296" indent="0">
                  <a:buFont typeface="Wingdings 2"/>
                  <a:buNone/>
                </a:pPr>
                <a:endParaRPr lang="en-GB" dirty="0">
                  <a:latin typeface="Cambria Math"/>
                </a:endParaRPr>
              </a:p>
              <a:p>
                <a:pPr marL="82296" indent="0">
                  <a:buFont typeface="Wingdings 2"/>
                  <a:buNone/>
                </a:pPr>
                <a:endParaRPr lang="en-GB" sz="2400" dirty="0" smtClean="0">
                  <a:latin typeface="Cambria Math"/>
                </a:endParaRPr>
              </a:p>
              <a:p>
                <a:pPr marL="82296" indent="0">
                  <a:buFont typeface="Wingdings 2"/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2400" b="0" i="1">
                            <a:latin typeface="Cambria Math"/>
                          </a:rPr>
                          <m:t>𝐾</m:t>
                        </m:r>
                      </m:e>
                    </m:acc>
                    <m:r>
                      <a:rPr lang="en-GB" sz="2400" b="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24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GB" sz="2400" b="0" i="1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GB" sz="2400" b="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GB" sz="2400" b="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ru-RU" sz="2400" i="1" dirty="0" smtClean="0">
                    <a:ea typeface="Cambria Math"/>
                  </a:rPr>
                  <a:t> </a:t>
                </a:r>
                <a:r>
                  <a:rPr lang="en-GB" sz="2400" i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dirty="0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ru-RU" sz="240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ru-RU" sz="2400" b="0" i="1" dirty="0" smtClean="0">
                            <a:latin typeface="Cambria Math"/>
                            <a:ea typeface="Cambria Math"/>
                          </a:rPr>
                          <m:t>⫠</m:t>
                        </m:r>
                        <m:r>
                          <a:rPr lang="en-GB" sz="24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n-GB" sz="2400" b="0" i="1" dirty="0" smtClean="0">
                        <a:latin typeface="Cambria Math"/>
                        <a:ea typeface="Cambria Math"/>
                      </a:rPr>
                      <m:t>=0</m:t>
                    </m:r>
                    <m:r>
                      <a:rPr lang="en-GB" sz="2400" b="0" i="0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sz="2400" dirty="0" smtClean="0">
                  <a:ea typeface="Cambria Math"/>
                </a:endParaRPr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⫠</m:t>
                        </m:r>
                      </m:sub>
                      <m:sup>
                        <m:r>
                          <a:rPr lang="en-GB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𝑆𝐹</m:t>
                        </m:r>
                      </m:sup>
                    </m:sSubSup>
                    <m:r>
                      <a:rPr lang="en-GB" sz="2400" i="1" smtClean="0">
                        <a:latin typeface="Cambria Math"/>
                        <a:ea typeface="Cambria Math"/>
                      </a:rPr>
                      <m:t>~</m:t>
                    </m:r>
                    <m:sSubSup>
                      <m:sSubSup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  <a:ea typeface="Cambria Math"/>
                          </a:rPr>
                          <m:t>⫠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  <m:sup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400" i="1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dirty="0" smtClean="0"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en-GB" sz="2400" b="0" i="1" dirty="0" smtClean="0">
                            <a:latin typeface="Cambria Math"/>
                            <a:ea typeface="Cambria Math" pitchFamily="18" charset="0"/>
                          </a:rPr>
                          <m:t>     </m:t>
                        </m:r>
                        <m:r>
                          <a:rPr lang="en-GB" sz="2400" b="0" i="1" dirty="0" smtClean="0">
                            <a:latin typeface="Cambria Math"/>
                            <a:ea typeface="Cambria Math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400" i="1" dirty="0" smtClean="0">
                            <a:latin typeface="Cambria Math"/>
                            <a:ea typeface="Cambria Math" pitchFamily="18" charset="0"/>
                          </a:rPr>
                          <m:t>⫠</m:t>
                        </m:r>
                      </m:sub>
                      <m:sup>
                        <m:r>
                          <a:rPr lang="en-GB" sz="2400" b="0" i="1" dirty="0" smtClean="0">
                            <a:latin typeface="Cambria Math"/>
                            <a:ea typeface="Cambria Math" pitchFamily="18" charset="0"/>
                          </a:rPr>
                          <m:t>𝑁𝑆𝐹</m:t>
                        </m:r>
                      </m:sup>
                    </m:sSubSup>
                    <m:r>
                      <a:rPr lang="en-GB" sz="2400" b="0" i="1" dirty="0" smtClean="0">
                        <a:latin typeface="Cambria Math"/>
                        <a:ea typeface="Cambria Math"/>
                      </a:rPr>
                      <m:t>~</m:t>
                    </m:r>
                    <m:sSubSup>
                      <m:sSubSup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⫠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  <m:sup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GB" sz="2400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13" y="3411437"/>
                <a:ext cx="5596206" cy="30963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кругленный прямоугольник 6"/>
          <p:cNvSpPr/>
          <p:nvPr/>
        </p:nvSpPr>
        <p:spPr>
          <a:xfrm>
            <a:off x="1090542" y="3861048"/>
            <a:ext cx="4093085" cy="58181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2028" y="5880096"/>
            <a:ext cx="3997026" cy="569285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076929"/>
            <a:ext cx="1636018" cy="238113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42759" y="1873888"/>
            <a:ext cx="4824536" cy="1483104"/>
          </a:xfrm>
          <a:prstGeom prst="roundRect">
            <a:avLst/>
          </a:prstGeom>
          <a:solidFill>
            <a:srgbClr val="FDFBD7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760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оляризационный анализ</a:t>
            </a:r>
            <a:r>
              <a:rPr lang="en-GB" dirty="0" smtClean="0"/>
              <a:t> </a:t>
            </a:r>
            <a:r>
              <a:rPr lang="ru-RU" dirty="0" smtClean="0"/>
              <a:t>в коллинеарных структурах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79104" y="3212976"/>
                <a:ext cx="8064896" cy="3960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 магнитном рассеянии участвуют только перпендикулярные вектору рассеяния компоненты магнитного момента </a:t>
                </a:r>
                <a:r>
                  <a:rPr lang="ru-RU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рассеивателя</a:t>
                </a:r>
                <a:r>
                  <a: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ru-RU" sz="2000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⏊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ru-RU" sz="20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Магнитное </a:t>
                </a:r>
                <a:r>
                  <a:rPr lang="ru-RU" sz="2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рассеяние </a:t>
                </a:r>
                <a:r>
                  <a:rPr lang="ru-RU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происходит без переворота спина, если </a:t>
                </a:r>
                <a:r>
                  <a:rPr lang="ru-RU" sz="2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эффективный момент направлен вдоль </a:t>
                </a:r>
                <a:r>
                  <a:rPr lang="ru-RU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вектора поляризации нейтронов, и с переворотом спина, если </a:t>
                </a:r>
                <a:r>
                  <a:rPr lang="ru-RU" sz="2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перпендикулярно.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Если </a:t>
                </a:r>
                <a:r>
                  <a: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поляризация нейтронов направлена вдоль вектора рассеяния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⫠</m:t>
                        </m:r>
                        <m:r>
                          <a:rPr lang="en-GB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=0), все магнитное рассеяние происходит с переворотом </a:t>
                </a:r>
                <a:r>
                  <a:rPr lang="ru-RU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спина</a:t>
                </a:r>
                <a:endParaRPr lang="en-GB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104" y="3212976"/>
                <a:ext cx="8064896" cy="3960058"/>
              </a:xfrm>
              <a:prstGeom prst="rect">
                <a:avLst/>
              </a:prstGeom>
              <a:blipFill rotWithShape="1">
                <a:blip r:embed="rId3"/>
                <a:stretch>
                  <a:fillRect l="-680" r="-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40" y="2060849"/>
            <a:ext cx="43225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48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03" y="3859485"/>
            <a:ext cx="3067050" cy="280987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59632" y="1700808"/>
            <a:ext cx="5112568" cy="2448272"/>
          </a:xfrm>
          <a:prstGeom prst="roundRect">
            <a:avLst/>
          </a:prstGeom>
          <a:solidFill>
            <a:srgbClr val="FDFBD7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XYZ-</a:t>
            </a:r>
            <a:r>
              <a:rPr lang="ru-RU" dirty="0" smtClean="0"/>
              <a:t>поляризационный анализ для коллинеарных структур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59237"/>
            <a:ext cx="4535817" cy="17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25144"/>
            <a:ext cx="439461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99592" y="1340768"/>
            <a:ext cx="8136904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02048" cy="1143000"/>
          </a:xfrm>
        </p:spPr>
        <p:txBody>
          <a:bodyPr/>
          <a:lstStyle/>
          <a:p>
            <a:r>
              <a:rPr lang="ru-RU" dirty="0" smtClean="0"/>
              <a:t>Геликоидальная структура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412776"/>
                <a:ext cx="8396038" cy="1152128"/>
              </a:xfrm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𝑷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𝑚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±</m:t>
                          </m:r>
                        </m:sup>
                      </m:sSubSup>
                      <m:r>
                        <a:rPr lang="en-U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∓2</m:t>
                          </m:r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effectLst/>
                                  <a:latin typeface="Cambria Math"/>
                                </a:rPr>
                                <m:t>𝑲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𝒎</m:t>
                              </m:r>
                            </m:e>
                          </m:d>
                          <m:r>
                            <a:rPr lang="en-US" sz="2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𝐾</m:t>
                          </m:r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ru-RU" sz="2800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effectLst/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0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⏊</m:t>
                                  </m:r>
                                </m:sub>
                              </m:sSub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effectLst/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effectLst/>
                                          <a:latin typeface="Cambria Math"/>
                                          <a:cs typeface="Times New Roman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/>
                                          <a:cs typeface="Times New Roman"/>
                                        </a:rPr>
                                        <m:t>⏊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8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800" b="1" i="1" smtClean="0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 smtClean="0">
                                              <a:effectLst/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 smtClean="0">
                                              <a:effectLst/>
                                              <a:latin typeface="Cambria Math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  <m:r>
                                        <a:rPr lang="en-US" sz="2800" b="1" i="1" smtClean="0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𝑲</m:t>
                                      </m:r>
                                    </m:e>
                                  </m:d>
                                  <m:r>
                                    <a:rPr lang="en-US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2800" b="1" i="1" smtClean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𝑲</m:t>
                                  </m:r>
                                  <m:r>
                                    <a:rPr lang="en-US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𝑲</m:t>
                                  </m:r>
                                  <m:r>
                                    <a:rPr lang="en-US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𝒎</m:t>
                                  </m:r>
                                  <m:r>
                                    <a:rPr lang="en-US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)(</m:t>
                                  </m:r>
                                  <m:r>
                                    <a:rPr lang="en-US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𝑴</m:t>
                                  </m:r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effectLst/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effectLst/>
                                          <a:latin typeface="Cambria Math"/>
                                          <a:cs typeface="Times New Roman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effectLst/>
                                          <a:latin typeface="Cambria Math"/>
                                          <a:cs typeface="Times New Roman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−(1+ 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8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effectLst/>
                                          <a:latin typeface="Cambria Math"/>
                                        </a:rPr>
                                        <m:t>𝑲</m:t>
                                      </m:r>
                                      <m:r>
                                        <a:rPr lang="en-US" sz="28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1+ </m:t>
                          </m:r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effectLst/>
                                      <a:latin typeface="Cambria Math"/>
                                    </a:rPr>
                                    <m:t>𝑲</m:t>
                                  </m:r>
                                  <m:r>
                                    <a:rPr lang="en-US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±2</m:t>
                          </m:r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effectLst/>
                                  <a:latin typeface="Cambria Math"/>
                                </a:rPr>
                                <m:t>𝑲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𝒎</m:t>
                              </m:r>
                            </m:e>
                          </m:d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b="1" i="1" smtClean="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effectLst/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effectLst/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𝑲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28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412776"/>
                <a:ext cx="8396038" cy="1152128"/>
              </a:xfr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внобедренный треугольник 4"/>
          <p:cNvSpPr/>
          <p:nvPr/>
        </p:nvSpPr>
        <p:spPr>
          <a:xfrm>
            <a:off x="323528" y="-99392"/>
            <a:ext cx="144016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20842" y="2492896"/>
                <a:ext cx="4631278" cy="380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⏊</m:t>
                        </m:r>
                      </m:sub>
                    </m:sSub>
                    <m:r>
                      <a:rPr lang="ru-RU" sz="2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libri"/>
                            <a:cs typeface="Times New Roman"/>
                          </a:rPr>
                          <m:t>⏊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ru-RU" sz="2400" dirty="0" smtClean="0"/>
                  <a:t>- составляющие векторов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𝑲</m:t>
                    </m:r>
                  </m:oMath>
                </a14:m>
                <a:r>
                  <a:rPr lang="ru-RU" sz="2400" dirty="0"/>
                  <a:t>, перпендикулярные </a:t>
                </a:r>
                <a:r>
                  <a:rPr lang="ru-RU" sz="2400" dirty="0" smtClean="0"/>
                  <a:t>вектору</a:t>
                </a:r>
                <a:r>
                  <a:rPr lang="en-US" sz="2400" dirty="0" smtClean="0"/>
                  <a:t> </a:t>
                </a:r>
                <a:r>
                  <a:rPr lang="en-US" sz="2400" b="1" i="1" dirty="0" smtClean="0"/>
                  <a:t>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⏊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𝒎</m:t>
                    </m:r>
                  </m:oMath>
                </a14:m>
                <a:endParaRPr lang="ru-RU" sz="2400" b="1" i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𝒎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/>
                  <a:t> </a:t>
                </a:r>
                <a:r>
                  <a:rPr lang="ru-RU" sz="2400" i="1" dirty="0"/>
                  <a:t>- </a:t>
                </a:r>
                <a:r>
                  <a:rPr lang="ru-RU" sz="2400" dirty="0"/>
                  <a:t>ед. вектор, направленный вдоль оси геликоида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orbel" panose="020B0503020204020204" pitchFamily="34" charset="0"/>
                  </a:rPr>
                  <a:t> </a:t>
                </a:r>
                <a:r>
                  <a:rPr lang="en-US" sz="2400" dirty="0">
                    <a:latin typeface="Corbel" panose="020B0503020204020204" pitchFamily="34" charset="0"/>
                  </a:rPr>
                  <a:t>– </a:t>
                </a:r>
                <a:r>
                  <a:rPr lang="ru-RU" sz="2400" dirty="0">
                    <a:latin typeface="Corbel" panose="020B0503020204020204" pitchFamily="34" charset="0"/>
                  </a:rPr>
                  <a:t>начальная поляризация нейтронов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42" y="2492896"/>
                <a:ext cx="4631278" cy="3803605"/>
              </a:xfrm>
              <a:prstGeom prst="rect">
                <a:avLst/>
              </a:prstGeom>
              <a:blipFill rotWithShape="1">
                <a:blip r:embed="rId3"/>
                <a:stretch>
                  <a:fillRect l="-1711" t="-1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92896"/>
            <a:ext cx="3028110" cy="3648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62442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Ю.А.Изюмов</a:t>
            </a:r>
            <a:r>
              <a:rPr lang="ru-RU" dirty="0" smtClean="0"/>
              <a:t>, ЖЭТФ 42, 1673 (1962)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1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2671</TotalTime>
  <Words>1287</Words>
  <Application>Microsoft Office PowerPoint</Application>
  <PresentationFormat>Экран (4:3)</PresentationFormat>
  <Paragraphs>114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XYZ-поляризационный анализ для исследования неколлинеарных магнитных структур</vt:lpstr>
      <vt:lpstr>Работы по поляризационному анализу</vt:lpstr>
      <vt:lpstr>Сечение рассеяния </vt:lpstr>
      <vt:lpstr>Сечение рассеяния</vt:lpstr>
      <vt:lpstr>Упрощения</vt:lpstr>
      <vt:lpstr>Поляризационный анализ</vt:lpstr>
      <vt:lpstr>Поляризационный анализ в коллинеарных структурах</vt:lpstr>
      <vt:lpstr>XYZ-поляризационный анализ для коллинеарных структур</vt:lpstr>
      <vt:lpstr>Геликоидальная структура</vt:lpstr>
      <vt:lpstr>Геликоидальная структура</vt:lpstr>
      <vt:lpstr>Образец: RMn2O5 </vt:lpstr>
      <vt:lpstr>Результаты EuMn2O5</vt:lpstr>
      <vt:lpstr>Результаты: TbMn2O5</vt:lpstr>
      <vt:lpstr>Выводы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Лизанька</dc:creator>
  <cp:lastModifiedBy>Лизанька</cp:lastModifiedBy>
  <cp:revision>80</cp:revision>
  <dcterms:created xsi:type="dcterms:W3CDTF">2013-12-15T12:03:36Z</dcterms:created>
  <dcterms:modified xsi:type="dcterms:W3CDTF">2013-12-24T05:44:59Z</dcterms:modified>
</cp:coreProperties>
</file>